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51" r:id="rId4"/>
    <p:sldId id="262" r:id="rId5"/>
    <p:sldId id="260" r:id="rId6"/>
    <p:sldId id="261" r:id="rId7"/>
    <p:sldId id="263" r:id="rId8"/>
    <p:sldId id="35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360" r:id="rId22"/>
    <p:sldId id="299" r:id="rId23"/>
    <p:sldId id="357" r:id="rId24"/>
    <p:sldId id="302" r:id="rId25"/>
    <p:sldId id="346" r:id="rId26"/>
    <p:sldId id="317" r:id="rId27"/>
    <p:sldId id="318" r:id="rId28"/>
    <p:sldId id="359" r:id="rId29"/>
    <p:sldId id="320" r:id="rId30"/>
    <p:sldId id="358" r:id="rId31"/>
    <p:sldId id="348" r:id="rId32"/>
    <p:sldId id="340" r:id="rId33"/>
    <p:sldId id="341" r:id="rId34"/>
    <p:sldId id="342" r:id="rId35"/>
    <p:sldId id="343" r:id="rId36"/>
    <p:sldId id="344" r:id="rId37"/>
    <p:sldId id="353" r:id="rId38"/>
    <p:sldId id="354" r:id="rId39"/>
    <p:sldId id="355" r:id="rId40"/>
    <p:sldId id="356" r:id="rId41"/>
    <p:sldId id="349" r:id="rId42"/>
    <p:sldId id="330" r:id="rId43"/>
    <p:sldId id="350" r:id="rId44"/>
    <p:sldId id="333" r:id="rId45"/>
    <p:sldId id="328" r:id="rId46"/>
    <p:sldId id="329" r:id="rId47"/>
    <p:sldId id="306" r:id="rId48"/>
    <p:sldId id="361" r:id="rId49"/>
  </p:sldIdLst>
  <p:sldSz cx="13716000" cy="10287000"/>
  <p:notesSz cx="6858000" cy="9144000"/>
  <p:embeddedFontLst>
    <p:embeddedFont>
      <p:font typeface="Dokdo" panose="020B0600000101010101" charset="-127"/>
      <p:regular r:id="rId51"/>
    </p:embeddedFont>
    <p:embeddedFont>
      <p:font typeface="Source Han Sans KR" panose="020B0600000101010101" charset="-127"/>
      <p:regular r:id="rId52"/>
    </p:embeddedFont>
    <p:embeddedFont>
      <p:font typeface="Source Han Sans KR Bold" panose="020B0600000101010101" charset="-127"/>
      <p:regular r:id="rId53"/>
    </p:embeddedFont>
    <p:embeddedFont>
      <p:font typeface="나눔스퀘어라운드OTF ExtraBold" panose="020B0600000101010101" pitchFamily="34" charset="-127"/>
      <p:bold r:id="rId54"/>
    </p:embeddedFont>
    <p:embeddedFont>
      <p:font typeface="Bebas Neue Bold" panose="020B0600000101010101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나눔스퀘어라운드OTF Bold" panose="020B0600000101010101" pitchFamily="34" charset="-127"/>
      <p:bold r:id="rId60"/>
    </p:embeddedFont>
    <p:embeddedFont>
      <p:font typeface="나눔스퀘어라운드OTF Light" panose="020B0600000101010101" pitchFamily="34" charset="-127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9"/>
    <a:srgbClr val="F5F9FC"/>
    <a:srgbClr val="FF0000"/>
    <a:srgbClr val="FF9DA7"/>
    <a:srgbClr val="F4F4F4"/>
    <a:srgbClr val="F6F6F6"/>
    <a:srgbClr val="13538A"/>
    <a:srgbClr val="2C92D5"/>
    <a:srgbClr val="37C9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233" autoAdjust="0"/>
  </p:normalViewPr>
  <p:slideViewPr>
    <p:cSldViewPr>
      <p:cViewPr>
        <p:scale>
          <a:sx n="50" d="100"/>
          <a:sy n="50" d="100"/>
        </p:scale>
        <p:origin x="-360" y="-341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~</a:t>
            </a:r>
            <a:endParaRPr lang="en-US" altLang="ko-KR" baseline="0" dirty="0"/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소비자 검색 키워드를</a:t>
            </a:r>
            <a:r>
              <a:rPr lang="en-US" altLang="ko-KR" baseline="0" dirty="0"/>
              <a:t> </a:t>
            </a:r>
            <a:r>
              <a:rPr lang="ko-KR" altLang="en-US" baseline="0" dirty="0"/>
              <a:t>활용한 식품 소비 </a:t>
            </a:r>
            <a:r>
              <a:rPr lang="ko-KR" altLang="en-US" baseline="0" dirty="0" err="1"/>
              <a:t>트렌드분석</a:t>
            </a:r>
            <a:r>
              <a:rPr lang="ko-KR" altLang="en-US" baseline="0" dirty="0"/>
              <a:t> 및 예측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를 주제로 발표를 할 </a:t>
            </a:r>
            <a:r>
              <a:rPr lang="ko-KR" altLang="en-US" baseline="0" dirty="0" err="1"/>
              <a:t>두잇</a:t>
            </a:r>
            <a:r>
              <a:rPr lang="ko-KR" altLang="en-US" baseline="0" dirty="0"/>
              <a:t> 팀 </a:t>
            </a:r>
            <a:r>
              <a:rPr lang="ko-KR" altLang="en-US" baseline="0" dirty="0" err="1"/>
              <a:t>권영재입니다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754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분석을 위해 저희는 </a:t>
            </a:r>
            <a:r>
              <a:rPr lang="ko-KR" altLang="en-US" dirty="0" err="1"/>
              <a:t>꿀스틱</a:t>
            </a:r>
            <a:r>
              <a:rPr lang="ko-KR" altLang="en-US" dirty="0"/>
              <a:t> 소비자들의 반응이 담긴 데이터가 필요했으며 따라서 </a:t>
            </a:r>
            <a:r>
              <a:rPr lang="en-US" altLang="ko-KR" dirty="0"/>
              <a:t>‘</a:t>
            </a:r>
            <a:r>
              <a:rPr lang="ko-KR" altLang="en-US" dirty="0" err="1"/>
              <a:t>꿀스틱</a:t>
            </a:r>
            <a:r>
              <a:rPr lang="en-US" altLang="ko-KR" dirty="0"/>
              <a:t>’ </a:t>
            </a:r>
            <a:r>
              <a:rPr lang="ko-KR" altLang="en-US" dirty="0"/>
              <a:t>제품에 대한 리뷰데이터와 블로그 데이터를 수집 대상으로 선정했습니다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여러 플랫폼 중 양질의 데이터가 많은</a:t>
            </a:r>
            <a:r>
              <a:rPr lang="ko-KR" altLang="en-US" dirty="0"/>
              <a:t> 플랫폼을 우선적으로 선정하여</a:t>
            </a:r>
            <a:r>
              <a:rPr lang="en-US" altLang="ko-KR" dirty="0"/>
              <a:t> </a:t>
            </a:r>
            <a:r>
              <a:rPr lang="ko-KR" altLang="en-US" dirty="0"/>
              <a:t>다음과 같이 </a:t>
            </a:r>
            <a:r>
              <a:rPr lang="en-US" altLang="ko-KR" dirty="0"/>
              <a:t>4</a:t>
            </a:r>
            <a:r>
              <a:rPr lang="ko-KR" altLang="en-US" dirty="0"/>
              <a:t>개의 리뷰 플랫폼</a:t>
            </a:r>
            <a:r>
              <a:rPr lang="en-US" altLang="ko-KR" dirty="0"/>
              <a:t>, 1</a:t>
            </a:r>
            <a:r>
              <a:rPr lang="ko-KR" altLang="en-US" dirty="0"/>
              <a:t>개의 블로그 플랫폼에서 총 </a:t>
            </a:r>
            <a:r>
              <a:rPr lang="en-US" altLang="ko-KR" dirty="0"/>
              <a:t>73117</a:t>
            </a:r>
            <a:r>
              <a:rPr lang="ko-KR" altLang="en-US" dirty="0"/>
              <a:t>건의 리뷰 데이터와 </a:t>
            </a:r>
            <a:r>
              <a:rPr lang="en-US" altLang="ko-KR" dirty="0"/>
              <a:t>1768</a:t>
            </a:r>
            <a:r>
              <a:rPr lang="ko-KR" altLang="en-US" dirty="0"/>
              <a:t>개의 블로그 데이터를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플랫폼 별로 각기 다른 사용자들의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연령대와 수집된 데이터 수를 </a:t>
            </a:r>
            <a:r>
              <a:rPr lang="ko-KR" altLang="en-US" baseline="0" dirty="0" err="1"/>
              <a:t>확인하실수있음</a:t>
            </a:r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29cm</a:t>
            </a:r>
            <a:r>
              <a:rPr lang="ko-KR" altLang="en-US" dirty="0"/>
              <a:t>가 수집대상으로 선정된 이유에 대해 궁금해 하시는 분들이 있을 텐데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29cm</a:t>
            </a:r>
            <a:r>
              <a:rPr lang="ko-KR" altLang="en-US" dirty="0"/>
              <a:t>에는 워커비라는 꿀 브랜드가 </a:t>
            </a:r>
            <a:r>
              <a:rPr lang="ko-KR" altLang="en-US" dirty="0" err="1"/>
              <a:t>입점해있습니다</a:t>
            </a:r>
            <a:r>
              <a:rPr lang="en-US" altLang="ko-KR" dirty="0"/>
              <a:t>. </a:t>
            </a:r>
            <a:r>
              <a:rPr lang="ko-KR" altLang="en-US" dirty="0" err="1"/>
              <a:t>잇더컴퍼니</a:t>
            </a:r>
            <a:r>
              <a:rPr lang="ko-KR" altLang="en-US" dirty="0"/>
              <a:t> 측에서 워커비의 패키지 디자인에 관심이 많아 분석 대상으로 </a:t>
            </a:r>
            <a:r>
              <a:rPr lang="ko-KR" altLang="en-US" dirty="0" err="1"/>
              <a:t>추가해달라는</a:t>
            </a:r>
            <a:r>
              <a:rPr lang="ko-KR" altLang="en-US" dirty="0"/>
              <a:t> 요청이 있어 데이터 수집 대상으로 추가하게 됨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7393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리뷰데이터와 블로그데이터는 다음과 같이 </a:t>
            </a:r>
            <a:r>
              <a:rPr lang="ko-KR" altLang="en-US" dirty="0" err="1"/>
              <a:t>뷰티풀숲</a:t>
            </a:r>
            <a:r>
              <a:rPr lang="en-US" altLang="ko-KR" dirty="0"/>
              <a:t>, </a:t>
            </a:r>
            <a:r>
              <a:rPr lang="ko-KR" altLang="en-US" dirty="0" err="1"/>
              <a:t>셀레니움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활용하여 직접 데이터를 수집했습니다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979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수집한 데이터에 대해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리뷰데이터와 블로그 데이터가 컬럼이 다르게 구성되어 있으며</a:t>
            </a:r>
            <a:r>
              <a:rPr lang="en-US" altLang="ko-KR" dirty="0"/>
              <a:t>, </a:t>
            </a:r>
            <a:r>
              <a:rPr lang="ko-KR" altLang="en-US" dirty="0"/>
              <a:t>네이버 </a:t>
            </a:r>
            <a:r>
              <a:rPr lang="ko-KR" altLang="en-US" dirty="0" err="1"/>
              <a:t>블로그같은</a:t>
            </a:r>
            <a:r>
              <a:rPr lang="ko-KR" altLang="en-US" dirty="0"/>
              <a:t> 경우 블로그 포스팅 날짜</a:t>
            </a:r>
            <a:r>
              <a:rPr lang="en-US" altLang="ko-KR" dirty="0"/>
              <a:t>, </a:t>
            </a:r>
            <a:r>
              <a:rPr lang="ko-KR" altLang="en-US" dirty="0"/>
              <a:t>블로그 </a:t>
            </a:r>
            <a:r>
              <a:rPr lang="en-US" altLang="ko-KR" dirty="0" err="1"/>
              <a:t>url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그리고 실제 블로그 내용으로 데이터가 구성이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리뷰데이터 중</a:t>
            </a:r>
            <a:r>
              <a:rPr lang="en-US" altLang="ko-KR" dirty="0"/>
              <a:t> </a:t>
            </a:r>
            <a:r>
              <a:rPr lang="ko-KR" altLang="en-US" dirty="0" err="1"/>
              <a:t>마켓컬리</a:t>
            </a:r>
            <a:r>
              <a:rPr lang="en-US" altLang="ko-KR" dirty="0"/>
              <a:t>, 29cm, </a:t>
            </a:r>
            <a:r>
              <a:rPr lang="ko-KR" altLang="en-US" dirty="0"/>
              <a:t>스마트스토어의 경우 제품명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리뷰 작성 날짜</a:t>
            </a:r>
            <a:r>
              <a:rPr lang="en-US" altLang="ko-KR" dirty="0"/>
              <a:t>, </a:t>
            </a:r>
            <a:r>
              <a:rPr lang="ko-KR" altLang="en-US" dirty="0"/>
              <a:t>선택옵션</a:t>
            </a:r>
            <a:r>
              <a:rPr lang="en-US" altLang="ko-KR" dirty="0"/>
              <a:t>, </a:t>
            </a:r>
            <a:r>
              <a:rPr lang="ko-KR" altLang="en-US" dirty="0"/>
              <a:t>리뷰 </a:t>
            </a:r>
            <a:r>
              <a:rPr lang="ko-KR" altLang="en-US" dirty="0" err="1"/>
              <a:t>내용로</a:t>
            </a:r>
            <a:r>
              <a:rPr lang="ko-KR" altLang="en-US" dirty="0"/>
              <a:t>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카카오톡 선물하기의 경우 추가적으로 </a:t>
            </a:r>
            <a:r>
              <a:rPr lang="ko-KR" altLang="en-US" dirty="0" err="1"/>
              <a:t>선물받은</a:t>
            </a:r>
            <a:r>
              <a:rPr lang="ko-KR" altLang="en-US" dirty="0"/>
              <a:t> 상황과 사람에 대한 태그 항목이 있어 추가로 수집하여 데이터를 구성했습니다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9812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형태소 분석기에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(</a:t>
            </a:r>
            <a:r>
              <a:rPr lang="ko-KR" altLang="en-US" dirty="0"/>
              <a:t>바른</a:t>
            </a:r>
            <a:r>
              <a:rPr lang="en-US" altLang="ko-KR" dirty="0"/>
              <a:t>ai</a:t>
            </a:r>
            <a:r>
              <a:rPr lang="ko-KR" altLang="en-US" dirty="0"/>
              <a:t>에서 발표한</a:t>
            </a:r>
            <a:r>
              <a:rPr lang="en-US" altLang="ko-KR" dirty="0"/>
              <a:t>)</a:t>
            </a:r>
            <a:r>
              <a:rPr lang="ko-KR" altLang="en-US" dirty="0"/>
              <a:t> 모호성 해소 성능 평가 순위가 가장 높은 </a:t>
            </a:r>
            <a:r>
              <a:rPr lang="ko-KR" altLang="en-US" dirty="0" err="1"/>
              <a:t>바른과</a:t>
            </a:r>
            <a:r>
              <a:rPr lang="ko-KR" altLang="en-US" dirty="0"/>
              <a:t> 키위 분석기를 사용하여 형태소 분석을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블로그 데이터와 리뷰 데이터의 성격이 다른 만큼 각 데이터에서 분석기별 성능을 비교한 후 리뷰데이터는 바른</a:t>
            </a:r>
            <a:r>
              <a:rPr lang="en-US" altLang="ko-KR" dirty="0"/>
              <a:t>, </a:t>
            </a:r>
            <a:r>
              <a:rPr lang="ko-KR" altLang="en-US" dirty="0"/>
              <a:t>블로그데이터는 키위를 활용해 형태소 </a:t>
            </a:r>
            <a:r>
              <a:rPr lang="ko-KR" altLang="en-US" dirty="0" err="1"/>
              <a:t>분석를</a:t>
            </a:r>
            <a:r>
              <a:rPr lang="ko-KR" altLang="en-US" dirty="0"/>
              <a:t> 수행했습니다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실제 리뷰 </a:t>
            </a:r>
            <a:r>
              <a:rPr lang="ko-KR" altLang="en-US" dirty="0" err="1"/>
              <a:t>행태소</a:t>
            </a:r>
            <a:r>
              <a:rPr lang="ko-KR" altLang="en-US" dirty="0"/>
              <a:t> 분석 예시를 통해 키위와 </a:t>
            </a:r>
            <a:r>
              <a:rPr lang="ko-KR" altLang="en-US" dirty="0" err="1"/>
              <a:t>바른의</a:t>
            </a:r>
            <a:r>
              <a:rPr lang="ko-KR" altLang="en-US" dirty="0"/>
              <a:t> 차이점을 확인가능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9112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형태소 분석기에서 분리된 단어들 중 의미 없는 단어들과 너무 당연한 단어들을 </a:t>
            </a:r>
            <a:r>
              <a:rPr lang="ko-KR" altLang="en-US" dirty="0" err="1"/>
              <a:t>불용어</a:t>
            </a:r>
            <a:r>
              <a:rPr lang="ko-KR" altLang="en-US" dirty="0"/>
              <a:t> 처리하여 데이터를 전처리한 후 분석을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 </a:t>
            </a:r>
            <a:r>
              <a:rPr lang="ko-KR" altLang="en-US" dirty="0" err="1"/>
              <a:t>워드클라우드에서</a:t>
            </a:r>
            <a:r>
              <a:rPr lang="ko-KR" altLang="en-US" dirty="0"/>
              <a:t> 불용어가 잘 제거되신 것을 확인할 수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114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저희가 분석에 사용한 알고리즘에 대해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워드투벡터를</a:t>
            </a:r>
            <a:r>
              <a:rPr lang="ko-KR" altLang="en-US" dirty="0"/>
              <a:t> 사용하여 연관 분석을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워드투벡터란</a:t>
            </a:r>
            <a:r>
              <a:rPr lang="ko-KR" altLang="en-US" dirty="0"/>
              <a:t> </a:t>
            </a:r>
            <a:r>
              <a:rPr lang="ko-KR" altLang="en-US" dirty="0" err="1"/>
              <a:t>쉽게말해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비슷한 문맥에서 등장하는 단어는 비슷한 의미를 가진다</a:t>
            </a:r>
            <a:r>
              <a:rPr lang="en-US" altLang="ko-KR" dirty="0"/>
              <a:t>＇</a:t>
            </a:r>
            <a:r>
              <a:rPr lang="ko-KR" altLang="en-US" dirty="0"/>
              <a:t>라는 가정하에 만들어진 분산표현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</a:t>
            </a:r>
            <a:r>
              <a:rPr lang="ko-KR" altLang="en-US" dirty="0" err="1"/>
              <a:t>워드투벡터를</a:t>
            </a:r>
            <a:r>
              <a:rPr lang="ko-KR" altLang="en-US" dirty="0"/>
              <a:t> 사용하여 블로그 데이터에서 단어 간의 연관관계를 파악하고자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단어를 다차원의 벡터 공간에 표현하고</a:t>
            </a:r>
            <a:r>
              <a:rPr lang="en-US" altLang="ko-KR" dirty="0"/>
              <a:t>, </a:t>
            </a:r>
            <a:r>
              <a:rPr lang="ko-KR" altLang="en-US" dirty="0"/>
              <a:t>벡터 간의 유사도를 계산하여 결국 단어의 문맥상의 의미를 파악할 수 있습니다</a:t>
            </a:r>
            <a:r>
              <a:rPr lang="en-US" altLang="ko-KR" dirty="0"/>
              <a:t>.(</a:t>
            </a:r>
            <a:r>
              <a:rPr lang="ko-KR" altLang="en-US" dirty="0" err="1"/>
              <a:t>스킵</a:t>
            </a:r>
            <a:r>
              <a:rPr lang="en-US" altLang="ko-KR" dirty="0"/>
              <a:t>-</a:t>
            </a:r>
            <a:r>
              <a:rPr lang="ko-KR" altLang="en-US" dirty="0" err="1"/>
              <a:t>그랩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23247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감성분석에 사용한 </a:t>
            </a:r>
            <a:r>
              <a:rPr lang="ko-KR" altLang="en-US" dirty="0" err="1"/>
              <a:t>코엘렉트라</a:t>
            </a:r>
            <a:r>
              <a:rPr lang="ko-KR" altLang="en-US" dirty="0"/>
              <a:t> 모델을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 많이 사용하는 사전 기반의 감성분석은 문장에 </a:t>
            </a:r>
            <a:r>
              <a:rPr lang="ko-KR" altLang="en-US" dirty="0" err="1"/>
              <a:t>긍부정의</a:t>
            </a:r>
            <a:r>
              <a:rPr lang="ko-KR" altLang="en-US" dirty="0"/>
              <a:t> 의미가 동시에 드러나거나 반어법을 사용하는 경우 쉽게 분류하지 못한다는 단점을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단점을 극복하기 위해 저희는 </a:t>
            </a:r>
            <a:r>
              <a:rPr lang="en-US" altLang="ko-KR" dirty="0"/>
              <a:t>ko</a:t>
            </a:r>
            <a:r>
              <a:rPr lang="ko-KR" altLang="en-US" dirty="0"/>
              <a:t>엘렉트라를 </a:t>
            </a:r>
            <a:r>
              <a:rPr lang="en-US" altLang="ko-KR" dirty="0" err="1"/>
              <a:t>finetunning</a:t>
            </a:r>
            <a:r>
              <a:rPr lang="ko-KR" altLang="en-US" dirty="0"/>
              <a:t>한 모델을 사용해 감정 분석을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엘렉트라는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월에 구글에서 발표한 사전학습모델로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Regular"/>
              </a:rPr>
              <a:t>자연어 이해 능력 평가 벤치마크 데이터셋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Regular"/>
              </a:rPr>
              <a:t>GLUE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Regular"/>
              </a:rPr>
              <a:t>의</a:t>
            </a:r>
            <a:r>
              <a:rPr lang="ko-KR" altLang="en-US" dirty="0"/>
              <a:t> 감정분석 </a:t>
            </a:r>
            <a:r>
              <a:rPr lang="en-US" altLang="ko-KR" dirty="0"/>
              <a:t>task</a:t>
            </a:r>
            <a:r>
              <a:rPr lang="ko-KR" altLang="en-US" dirty="0"/>
              <a:t>에서 </a:t>
            </a:r>
            <a:r>
              <a:rPr lang="en-US" altLang="ko-KR" dirty="0"/>
              <a:t>96.9%</a:t>
            </a:r>
            <a:r>
              <a:rPr lang="ko-KR" altLang="en-US" dirty="0"/>
              <a:t>의 정확도로 높은 수준의 성능을 보이고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한국어로 사전학습한 </a:t>
            </a:r>
            <a:r>
              <a:rPr lang="en-US" altLang="ko-KR" dirty="0"/>
              <a:t>ko</a:t>
            </a:r>
            <a:r>
              <a:rPr lang="ko-KR" altLang="en-US" dirty="0"/>
              <a:t>엘렉트라 모델을 네이버 쇼핑</a:t>
            </a:r>
            <a:r>
              <a:rPr lang="en-US" altLang="ko-KR" dirty="0"/>
              <a:t> </a:t>
            </a:r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네이버 영화리뷰</a:t>
            </a:r>
            <a:r>
              <a:rPr lang="en-US" altLang="ko-KR" dirty="0"/>
              <a:t>, </a:t>
            </a:r>
            <a:r>
              <a:rPr lang="ko-KR" altLang="en-US" dirty="0"/>
              <a:t>스팀 게임리뷰로 </a:t>
            </a:r>
            <a:r>
              <a:rPr lang="ko-KR" altLang="en-US" dirty="0" err="1"/>
              <a:t>파인튜닝한</a:t>
            </a:r>
            <a:r>
              <a:rPr lang="ko-KR" altLang="en-US" dirty="0"/>
              <a:t> 모델을 사용해서 감성분석을 진행했습니다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엘렉트라 모델의 학습 과정을 간단히 말씀드리면</a:t>
            </a:r>
            <a:r>
              <a:rPr lang="en-US" altLang="ko-KR" dirty="0"/>
              <a:t>, Generator</a:t>
            </a:r>
            <a:r>
              <a:rPr lang="ko-KR" altLang="en-US" dirty="0"/>
              <a:t>에서는 </a:t>
            </a:r>
            <a:r>
              <a:rPr lang="ko-KR" altLang="en-US" dirty="0" err="1"/>
              <a:t>입력받은</a:t>
            </a:r>
            <a:r>
              <a:rPr lang="ko-KR" altLang="en-US" dirty="0"/>
              <a:t> 문장에서 일부 단어를 </a:t>
            </a:r>
            <a:r>
              <a:rPr lang="ko-KR" altLang="en-US" dirty="0" err="1"/>
              <a:t>마스킹한</a:t>
            </a:r>
            <a:r>
              <a:rPr lang="ko-KR" altLang="en-US" dirty="0"/>
              <a:t> 뒤 새로운 단어를 생성하여 해당 문장을 다시</a:t>
            </a:r>
            <a:r>
              <a:rPr lang="en-US" altLang="ko-KR" dirty="0"/>
              <a:t> </a:t>
            </a:r>
            <a:r>
              <a:rPr lang="ko-KR" altLang="en-US" dirty="0" err="1"/>
              <a:t>엘렉트라에</a:t>
            </a:r>
            <a:r>
              <a:rPr lang="ko-KR" altLang="en-US" dirty="0"/>
              <a:t> 입력합니다</a:t>
            </a:r>
            <a:r>
              <a:rPr lang="en-US" altLang="ko-KR" dirty="0"/>
              <a:t>. </a:t>
            </a:r>
            <a:r>
              <a:rPr lang="ko-KR" altLang="en-US" dirty="0"/>
              <a:t>그럼 엘렉트라는 각 단어가 원래 문장의 단어와 동일한지 검증하면서 학습을 진행하게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912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본격적으로 분석 사항에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브랜딩 분석부터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989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리뷰를 보면</a:t>
            </a:r>
            <a:r>
              <a:rPr lang="en-US" altLang="ko-KR" dirty="0"/>
              <a:t>, </a:t>
            </a:r>
            <a:r>
              <a:rPr lang="ko-KR" altLang="en-US" dirty="0"/>
              <a:t>편리함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맛 등에 대한 단편적인 정보만 </a:t>
            </a:r>
            <a:r>
              <a:rPr lang="ko-KR" altLang="en-US" dirty="0" err="1"/>
              <a:t>담고있음</a:t>
            </a:r>
            <a:endParaRPr lang="en-US" altLang="ko-KR" dirty="0"/>
          </a:p>
          <a:p>
            <a:r>
              <a:rPr lang="ko-KR" altLang="en-US" dirty="0"/>
              <a:t>반면 블로그 데이터는 </a:t>
            </a:r>
            <a:r>
              <a:rPr lang="ko-KR" altLang="en-US" dirty="0" err="1"/>
              <a:t>꿀스틱</a:t>
            </a:r>
            <a:r>
              <a:rPr lang="ko-KR" altLang="en-US" dirty="0"/>
              <a:t> 소비에 대한 자세한 정보들이</a:t>
            </a:r>
            <a:r>
              <a:rPr lang="ko-KR" altLang="en-US" baseline="0" dirty="0"/>
              <a:t> 나타남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따라서 블로그 데이터로 브랜딩 분석을 수행함</a:t>
            </a:r>
            <a:endParaRPr lang="en-US" altLang="ko-KR" baseline="0" dirty="0"/>
          </a:p>
          <a:p>
            <a:endParaRPr lang="en-US" altLang="ko-K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브랜딩 분석에 있어서 블로그 데이터가 </a:t>
            </a:r>
            <a:r>
              <a:rPr lang="en-US" altLang="ko-KR" dirty="0"/>
              <a:t>TPO(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장소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상황</a:t>
            </a:r>
            <a:r>
              <a:rPr lang="en-US" altLang="ko-KR" baseline="0" dirty="0"/>
              <a:t>)</a:t>
            </a:r>
            <a:r>
              <a:rPr lang="ko-KR" altLang="en-US" baseline="0" dirty="0"/>
              <a:t>의 정보가 훨씬 자세하게 나타나기때문에 분석 대상으로 선정함</a:t>
            </a:r>
            <a:endParaRPr lang="en-US" altLang="ko-KR" baseline="0" dirty="0"/>
          </a:p>
          <a:p>
            <a:r>
              <a:rPr lang="ko-KR" altLang="en-US" dirty="0"/>
              <a:t>실제 블로그 글을 보면</a:t>
            </a:r>
            <a:r>
              <a:rPr lang="en-US" altLang="ko-KR" dirty="0"/>
              <a:t>, </a:t>
            </a:r>
            <a:r>
              <a:rPr lang="ko-KR" altLang="en-US" dirty="0"/>
              <a:t>아침식사 라는 시간과 </a:t>
            </a:r>
            <a:r>
              <a:rPr lang="en-US" altLang="ko-KR" dirty="0"/>
              <a:t>“</a:t>
            </a:r>
            <a:r>
              <a:rPr lang="ko-KR" altLang="en-US" dirty="0"/>
              <a:t>아침식사를 제대로 </a:t>
            </a:r>
            <a:r>
              <a:rPr lang="ko-KR" altLang="en-US" dirty="0" err="1"/>
              <a:t>챙겨먹기</a:t>
            </a:r>
            <a:r>
              <a:rPr lang="ko-KR" altLang="en-US" dirty="0"/>
              <a:t> </a:t>
            </a:r>
            <a:r>
              <a:rPr lang="ko-KR" altLang="en-US" dirty="0" err="1"/>
              <a:t>힘들때</a:t>
            </a:r>
            <a:r>
              <a:rPr lang="en-US" altLang="ko-KR" dirty="0"/>
              <a:t>”</a:t>
            </a:r>
            <a:r>
              <a:rPr lang="ko-KR" altLang="en-US" dirty="0"/>
              <a:t>와 같은 상황이 드러남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8151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말한 </a:t>
            </a:r>
            <a:r>
              <a:rPr lang="ko-KR" altLang="en-US" dirty="0" err="1"/>
              <a:t>잇더컴퍼니의</a:t>
            </a:r>
            <a:r>
              <a:rPr lang="ko-KR" altLang="en-US" dirty="0"/>
              <a:t> 제주 </a:t>
            </a:r>
            <a:r>
              <a:rPr lang="ko-KR" altLang="en-US" dirty="0" err="1"/>
              <a:t>꿀스틱의</a:t>
            </a:r>
            <a:r>
              <a:rPr lang="ko-KR" altLang="en-US" dirty="0"/>
              <a:t> 방향성을 고려해 전체 </a:t>
            </a:r>
            <a:r>
              <a:rPr lang="ko-KR" altLang="en-US" dirty="0" err="1"/>
              <a:t>꿀스틱과</a:t>
            </a:r>
            <a:r>
              <a:rPr lang="ko-KR" altLang="en-US" dirty="0"/>
              <a:t> 제주 </a:t>
            </a:r>
            <a:r>
              <a:rPr lang="ko-KR" altLang="en-US" dirty="0" err="1"/>
              <a:t>꿀스틱</a:t>
            </a:r>
            <a:r>
              <a:rPr lang="ko-KR" altLang="en-US" baseline="0" dirty="0"/>
              <a:t> 포스팅을 나눠서 빈도 분석 수행함</a:t>
            </a:r>
            <a:endParaRPr lang="en-US" altLang="ko-KR" baseline="0" dirty="0"/>
          </a:p>
          <a:p>
            <a:r>
              <a:rPr lang="ko-KR" altLang="en-US" baseline="0" dirty="0" err="1"/>
              <a:t>워드클라우드를</a:t>
            </a:r>
            <a:r>
              <a:rPr lang="ko-KR" altLang="en-US" baseline="0" dirty="0"/>
              <a:t> 보면 일반 </a:t>
            </a:r>
            <a:r>
              <a:rPr lang="ko-KR" altLang="en-US" baseline="0" dirty="0" err="1"/>
              <a:t>꿀스틱과</a:t>
            </a:r>
            <a:r>
              <a:rPr lang="ko-KR" altLang="en-US" baseline="0" dirty="0"/>
              <a:t> 제주 </a:t>
            </a:r>
            <a:r>
              <a:rPr lang="ko-KR" altLang="en-US" baseline="0" dirty="0" err="1"/>
              <a:t>꿀스틱에</a:t>
            </a:r>
            <a:r>
              <a:rPr lang="ko-KR" altLang="en-US" baseline="0" dirty="0"/>
              <a:t> 대해 소비자들의 인식이 비슷하며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천연과 건강을 가장 중요하게 생각함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제주 </a:t>
            </a:r>
            <a:r>
              <a:rPr lang="ko-KR" altLang="en-US" dirty="0" err="1"/>
              <a:t>꿀스틱의</a:t>
            </a:r>
            <a:r>
              <a:rPr lang="ko-KR" altLang="en-US" dirty="0"/>
              <a:t> 경우 한라산</a:t>
            </a:r>
            <a:r>
              <a:rPr lang="en-US" altLang="ko-KR" dirty="0"/>
              <a:t>, </a:t>
            </a:r>
            <a:r>
              <a:rPr lang="ko-KR" altLang="en-US" dirty="0"/>
              <a:t>감귤과 같은 제주의 지명과 특산품의 빈도가 나타나 소비자들이 제주만의 이미지를 연상하는 것을 확인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2572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이어지겠습니다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개요</a:t>
            </a:r>
            <a:r>
              <a:rPr lang="en-US" altLang="ko-KR" dirty="0"/>
              <a:t>-</a:t>
            </a:r>
            <a:r>
              <a:rPr lang="ko-KR" altLang="en-US" dirty="0" err="1"/>
              <a:t>팀구성</a:t>
            </a:r>
            <a:r>
              <a:rPr lang="ko-KR" altLang="en-US" dirty="0"/>
              <a:t> 및 역할 </a:t>
            </a:r>
            <a:r>
              <a:rPr lang="en-US" altLang="ko-KR" dirty="0"/>
              <a:t>– </a:t>
            </a:r>
            <a:r>
              <a:rPr lang="ko-KR" altLang="en-US" dirty="0"/>
              <a:t>수행절차 및 방법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</a:t>
            </a:r>
            <a:r>
              <a:rPr lang="ko-KR" altLang="en-US" dirty="0"/>
              <a:t>데이터분석과 수행결과와 보완사항으로 마무리할 예정입니다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1398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이를 바탕으로 연관분석도 수행함</a:t>
            </a:r>
            <a:endParaRPr lang="en-US" altLang="ko-KR" baseline="0" dirty="0"/>
          </a:p>
          <a:p>
            <a:r>
              <a:rPr lang="ko-KR" altLang="en-US" baseline="0" dirty="0"/>
              <a:t>이 자료는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블로그 글에 나타난 단어들을 연관관계를 바탕으로 시각화한 것으로 거리가 가까울수록 연관관계가 높다고 </a:t>
            </a:r>
            <a:r>
              <a:rPr lang="ko-KR" altLang="en-US" baseline="0" dirty="0" err="1"/>
              <a:t>볼수있음</a:t>
            </a:r>
            <a:endParaRPr lang="en-US" altLang="ko-KR" baseline="0" dirty="0"/>
          </a:p>
          <a:p>
            <a:r>
              <a:rPr lang="en-US" altLang="ko-KR" baseline="0" dirty="0"/>
              <a:t>1</a:t>
            </a:r>
            <a:r>
              <a:rPr lang="ko-KR" altLang="en-US" baseline="0" dirty="0"/>
              <a:t>번 박스를 보면 품질과 프리미엄이 탄소 동위원소비와 가깝게 나타남</a:t>
            </a:r>
            <a:endParaRPr lang="en-US" altLang="ko-KR" baseline="0" dirty="0"/>
          </a:p>
          <a:p>
            <a:r>
              <a:rPr lang="ko-KR" altLang="en-US" baseline="0" dirty="0"/>
              <a:t>탄소 동위원소비는 </a:t>
            </a:r>
            <a:r>
              <a:rPr lang="ko-KR" altLang="en-US" baseline="0" dirty="0" err="1"/>
              <a:t>천연벌꿀을</a:t>
            </a:r>
            <a:r>
              <a:rPr lang="ko-KR" altLang="en-US" baseline="0" dirty="0"/>
              <a:t> 판별하는 기준으로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낮을 수록 좋으며 현재 </a:t>
            </a:r>
            <a:r>
              <a:rPr lang="ko-KR" altLang="en-US" baseline="0" dirty="0" err="1"/>
              <a:t>식약처에서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-23.5%, </a:t>
            </a:r>
            <a:r>
              <a:rPr lang="ko-KR" altLang="en-US" baseline="0" dirty="0" err="1"/>
              <a:t>한국양봉농협</a:t>
            </a:r>
            <a:r>
              <a:rPr lang="ko-KR" altLang="en-US" baseline="0" dirty="0"/>
              <a:t> 기준 </a:t>
            </a:r>
            <a:r>
              <a:rPr lang="en-US" altLang="ko-KR" baseline="0" dirty="0"/>
              <a:t>22.5%</a:t>
            </a:r>
            <a:r>
              <a:rPr lang="ko-KR" altLang="en-US" baseline="0" dirty="0"/>
              <a:t>를 천연 벌꿀 기준으로 </a:t>
            </a:r>
            <a:r>
              <a:rPr lang="ko-KR" altLang="en-US" baseline="0" dirty="0" err="1"/>
              <a:t>삼고있음</a:t>
            </a:r>
            <a:endParaRPr lang="en-US" altLang="ko-KR" baseline="0" dirty="0"/>
          </a:p>
          <a:p>
            <a:r>
              <a:rPr lang="ko-KR" altLang="en-US" baseline="0" dirty="0"/>
              <a:t>이를 통해 사람들이 탄소 기준을 통과한 천연 벌꿀의 품질을 믿고 프리미엄으로 생각한다는 것을 알 수 </a:t>
            </a:r>
            <a:r>
              <a:rPr lang="ko-KR" altLang="en-US" baseline="0" dirty="0" err="1"/>
              <a:t>잇음</a:t>
            </a:r>
            <a:endParaRPr lang="en-US" altLang="ko-KR" baseline="0" dirty="0"/>
          </a:p>
          <a:p>
            <a:r>
              <a:rPr lang="en-US" altLang="ko-KR" baseline="0" dirty="0"/>
              <a:t>2</a:t>
            </a:r>
            <a:r>
              <a:rPr lang="ko-KR" altLang="en-US" baseline="0" dirty="0"/>
              <a:t>번 박스에서는 천연과 건강이 가깝게 나타나 소비자들이 천연 벌꿀을 건강함으로 인식하고 있음</a:t>
            </a:r>
            <a:endParaRPr lang="en-US" altLang="ko-KR" baseline="0" dirty="0"/>
          </a:p>
          <a:p>
            <a:r>
              <a:rPr lang="ko-KR" altLang="en-US" baseline="0" dirty="0"/>
              <a:t>이를 통해 소비자들이 천연 벌꿀의 품질을 믿어 프리미엄 제품으로 느끼며 이를 통해 건강을 챙기려는 기대감이 있음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프리미엄 천연 벌꿀로 </a:t>
            </a:r>
            <a:r>
              <a:rPr lang="ko-KR" altLang="en-US" baseline="0" dirty="0" err="1"/>
              <a:t>브랜딩한다면</a:t>
            </a:r>
            <a:r>
              <a:rPr lang="ko-KR" altLang="en-US" baseline="0" dirty="0"/>
              <a:t> 소비자들의 기대를 충족할 수 </a:t>
            </a:r>
            <a:r>
              <a:rPr lang="ko-KR" altLang="en-US" baseline="0" dirty="0" err="1"/>
              <a:t>있을거라</a:t>
            </a:r>
            <a:r>
              <a:rPr lang="ko-KR" altLang="en-US" baseline="0" dirty="0"/>
              <a:t> 판단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2958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브랜딩 분석에서 </a:t>
            </a:r>
            <a:r>
              <a:rPr lang="ko-KR" altLang="en-US" dirty="0" err="1"/>
              <a:t>꿀스틱</a:t>
            </a:r>
            <a:r>
              <a:rPr lang="ko-KR" altLang="en-US" dirty="0"/>
              <a:t> 재구매 요인과 불만족 요인에 대해서 추가 조사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네이버 스마트 스토어 리뷰는 재구매에 대한 태그 설정 기능이 있음</a:t>
            </a:r>
            <a:endParaRPr lang="en-US" altLang="ko-KR" dirty="0"/>
          </a:p>
          <a:p>
            <a:r>
              <a:rPr lang="ko-KR" altLang="en-US" dirty="0"/>
              <a:t>수집한 </a:t>
            </a:r>
            <a:r>
              <a:rPr lang="en-US" altLang="ko-KR" dirty="0"/>
              <a:t>55000</a:t>
            </a:r>
            <a:r>
              <a:rPr lang="ko-KR" altLang="en-US" dirty="0"/>
              <a:t>개의 데이터 중 </a:t>
            </a:r>
            <a:r>
              <a:rPr lang="en-US" altLang="ko-KR" dirty="0"/>
              <a:t>9200</a:t>
            </a:r>
            <a:r>
              <a:rPr lang="ko-KR" altLang="en-US" dirty="0"/>
              <a:t>여건이 재구매 리뷰로 나타났으며</a:t>
            </a:r>
            <a:r>
              <a:rPr lang="en-US" altLang="ko-KR" dirty="0"/>
              <a:t> </a:t>
            </a:r>
            <a:r>
              <a:rPr lang="ko-KR" altLang="en-US" dirty="0"/>
              <a:t>재구매 고객들이 어떤 점을 중요하게 여기나 </a:t>
            </a:r>
            <a:r>
              <a:rPr lang="ko-KR" altLang="en-US" dirty="0" err="1"/>
              <a:t>찾기위해</a:t>
            </a:r>
            <a:r>
              <a:rPr lang="ko-KR" altLang="en-US" dirty="0"/>
              <a:t> 재구매 리뷰 빈도분석 수행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선물</a:t>
            </a:r>
            <a:r>
              <a:rPr lang="en-US" altLang="ko-KR" dirty="0"/>
              <a:t>’</a:t>
            </a:r>
            <a:r>
              <a:rPr lang="ko-KR" altLang="en-US" dirty="0"/>
              <a:t>을 제외하면 맛에 대한 빈도가 가장 높게 나타남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다른 무엇보다 맛에 대한 만족이 재구매로 이어지는 가장 중요한 요소라는 점을 파악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1229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또 저희는 </a:t>
            </a:r>
            <a:r>
              <a:rPr lang="ko-KR" altLang="en-US" dirty="0" err="1"/>
              <a:t>꿀스틱</a:t>
            </a:r>
            <a:r>
              <a:rPr lang="ko-KR" altLang="en-US" dirty="0"/>
              <a:t> 제품 리뷰에 대한 감성분석을 바탕으로 부정리뷰를 </a:t>
            </a:r>
            <a:r>
              <a:rPr lang="ko-KR" altLang="en-US" dirty="0" err="1"/>
              <a:t>분석해봄</a:t>
            </a:r>
            <a:endParaRPr lang="ko-KR" altLang="en-US" dirty="0"/>
          </a:p>
          <a:p>
            <a:r>
              <a:rPr lang="ko-KR" altLang="en-US" dirty="0"/>
              <a:t>분석결과 </a:t>
            </a:r>
            <a:r>
              <a:rPr lang="ko-KR" altLang="en-US" dirty="0" err="1"/>
              <a:t>마켓컬리에서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위 맛</a:t>
            </a:r>
            <a:r>
              <a:rPr lang="en-US" altLang="ko-KR" dirty="0"/>
              <a:t>, 2</a:t>
            </a:r>
            <a:r>
              <a:rPr lang="ko-KR" altLang="en-US" dirty="0"/>
              <a:t>위 양으로 나타났으며</a:t>
            </a:r>
            <a:r>
              <a:rPr lang="en-US" altLang="ko-KR" dirty="0"/>
              <a:t>, </a:t>
            </a:r>
            <a:r>
              <a:rPr lang="ko-KR" altLang="en-US" dirty="0"/>
              <a:t>스마트스토어도 </a:t>
            </a:r>
            <a:r>
              <a:rPr lang="en-US" altLang="ko-KR" dirty="0"/>
              <a:t>1</a:t>
            </a:r>
            <a:r>
              <a:rPr lang="ko-KR" altLang="en-US" dirty="0"/>
              <a:t>위가 맛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6</a:t>
            </a:r>
            <a:r>
              <a:rPr lang="ko-KR" altLang="en-US" dirty="0"/>
              <a:t>위가 맛으로 나타남</a:t>
            </a:r>
            <a:r>
              <a:rPr lang="en-US" altLang="ko-KR" dirty="0"/>
              <a:t>. </a:t>
            </a:r>
            <a:r>
              <a:rPr lang="ko-KR" altLang="en-US" dirty="0"/>
              <a:t>선물과 관련된 포장 문제를 제외하면</a:t>
            </a:r>
            <a:r>
              <a:rPr lang="en-US" altLang="ko-KR" dirty="0"/>
              <a:t>, </a:t>
            </a:r>
            <a:r>
              <a:rPr lang="ko-KR" altLang="en-US" dirty="0"/>
              <a:t>대체로 맛과 양에 불만족해 부정리뷰를 남기는 구매자들이 많음</a:t>
            </a:r>
            <a:endParaRPr lang="en-US" altLang="ko-KR" dirty="0"/>
          </a:p>
          <a:p>
            <a:r>
              <a:rPr lang="ko-KR" altLang="en-US" dirty="0"/>
              <a:t>“기존 </a:t>
            </a:r>
            <a:r>
              <a:rPr lang="ko-KR" altLang="en-US" dirty="0" err="1"/>
              <a:t>꿀스틱</a:t>
            </a:r>
            <a:r>
              <a:rPr lang="ko-KR" altLang="en-US" dirty="0"/>
              <a:t> 양에 대해 불만족하는 소비자들이 </a:t>
            </a:r>
            <a:r>
              <a:rPr lang="ko-KR" altLang="en-US" dirty="0" err="1"/>
              <a:t>있다”라는</a:t>
            </a:r>
            <a:r>
              <a:rPr lang="ko-KR" altLang="en-US" dirty="0"/>
              <a:t> 가설을 설정해 분석 진행</a:t>
            </a:r>
          </a:p>
          <a:p>
            <a:endParaRPr lang="en-US" altLang="ko-KR" dirty="0"/>
          </a:p>
          <a:p>
            <a:r>
              <a:rPr lang="en-US" altLang="ko-KR" dirty="0" err="1"/>
              <a:t>시중</a:t>
            </a:r>
            <a:r>
              <a:rPr lang="en-US" altLang="ko-KR" dirty="0"/>
              <a:t> </a:t>
            </a:r>
            <a:r>
              <a:rPr lang="en-US" altLang="ko-KR" dirty="0" err="1"/>
              <a:t>꿀스틱</a:t>
            </a:r>
            <a:r>
              <a:rPr lang="en-US" altLang="ko-KR" dirty="0"/>
              <a:t> </a:t>
            </a:r>
            <a:r>
              <a:rPr lang="en-US" altLang="ko-KR" dirty="0" err="1"/>
              <a:t>용량</a:t>
            </a:r>
            <a:r>
              <a:rPr lang="en-US" altLang="ko-KR" dirty="0"/>
              <a:t> </a:t>
            </a:r>
            <a:r>
              <a:rPr lang="en-US" altLang="ko-KR" dirty="0" err="1"/>
              <a:t>체크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8073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 err="1"/>
              <a:t>마켓컬리와</a:t>
            </a:r>
            <a:r>
              <a:rPr lang="ko-KR" altLang="en-US" dirty="0"/>
              <a:t> </a:t>
            </a:r>
            <a:r>
              <a:rPr lang="en-US" altLang="ko-KR" dirty="0"/>
              <a:t>29cm </a:t>
            </a:r>
            <a:r>
              <a:rPr lang="ko-KR" altLang="en-US" dirty="0"/>
              <a:t>양과 관련된 리뷰의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보면</a:t>
            </a:r>
            <a:r>
              <a:rPr lang="ko-KR" altLang="en-US" baseline="0" dirty="0"/>
              <a:t> </a:t>
            </a:r>
            <a:r>
              <a:rPr lang="ko-KR" altLang="en-US" dirty="0" err="1"/>
              <a:t>적다라는</a:t>
            </a:r>
            <a:r>
              <a:rPr lang="ko-KR" altLang="en-US" dirty="0"/>
              <a:t> 단어가 상당히 크게 나타나는 것을 확인할 </a:t>
            </a:r>
            <a:r>
              <a:rPr lang="ko-KR" altLang="en-US" dirty="0" err="1"/>
              <a:t>수있음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00302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소비자들이 생각하는 </a:t>
            </a:r>
            <a:r>
              <a:rPr lang="ko-KR" altLang="en-US" dirty="0" err="1"/>
              <a:t>꿀스틱의</a:t>
            </a:r>
            <a:r>
              <a:rPr lang="ko-KR" altLang="en-US" dirty="0"/>
              <a:t> 핵심 가치는 </a:t>
            </a:r>
            <a:r>
              <a:rPr lang="en-US" altLang="ko-KR" dirty="0"/>
              <a:t>‘</a:t>
            </a:r>
            <a:r>
              <a:rPr lang="ko-KR" altLang="en-US" dirty="0"/>
              <a:t>천연</a:t>
            </a:r>
            <a:r>
              <a:rPr lang="en-US" altLang="ko-KR" dirty="0"/>
              <a:t>’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재구매 요인에서 나타났듯이  </a:t>
            </a:r>
            <a:r>
              <a:rPr lang="en-US" altLang="ko-KR" dirty="0"/>
              <a:t>‘</a:t>
            </a:r>
            <a:r>
              <a:rPr lang="ko-KR" altLang="en-US" dirty="0"/>
              <a:t>맛</a:t>
            </a:r>
            <a:r>
              <a:rPr lang="en-US" altLang="ko-KR" dirty="0"/>
              <a:t>＇</a:t>
            </a:r>
            <a:r>
              <a:rPr lang="ko-KR" altLang="en-US" dirty="0"/>
              <a:t>도 놓치고 싶지 </a:t>
            </a:r>
            <a:r>
              <a:rPr lang="ko-KR" altLang="en-US" dirty="0" err="1"/>
              <a:t>않아함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en-US" altLang="ko-KR" dirty="0"/>
              <a:t>“</a:t>
            </a:r>
            <a:r>
              <a:rPr lang="ko-KR" altLang="en-US" dirty="0"/>
              <a:t>제주의 천연자원을 담아 더욱 특별한 맛을 선사하는 천연 벌꿀</a:t>
            </a:r>
            <a:r>
              <a:rPr lang="en-US" altLang="ko-KR" dirty="0"/>
              <a:t>＂</a:t>
            </a:r>
            <a:r>
              <a:rPr lang="ko-KR" altLang="en-US" dirty="0"/>
              <a:t>의 브랜딩을 제안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ko-KR" altLang="en-US" dirty="0" err="1"/>
              <a:t>잇더컴퍼니의</a:t>
            </a:r>
            <a:r>
              <a:rPr lang="ko-KR" altLang="en-US" dirty="0"/>
              <a:t> 프리미엄 브랜드 </a:t>
            </a:r>
            <a:r>
              <a:rPr lang="ko-KR" altLang="en-US" dirty="0" err="1"/>
              <a:t>이미지와도</a:t>
            </a:r>
            <a:r>
              <a:rPr lang="ko-KR" altLang="en-US" dirty="0"/>
              <a:t> 잘 어울려 시너지 효과를 낼 수 </a:t>
            </a:r>
            <a:r>
              <a:rPr lang="ko-KR" altLang="en-US" dirty="0" err="1"/>
              <a:t>있을거라</a:t>
            </a:r>
            <a:r>
              <a:rPr lang="ko-KR" altLang="en-US" dirty="0"/>
              <a:t> 기대됨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95644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패키지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566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패키지 분석에 앞서 </a:t>
            </a:r>
            <a:r>
              <a:rPr lang="ko-KR" altLang="en-US" dirty="0" err="1"/>
              <a:t>꿀스틱</a:t>
            </a:r>
            <a:r>
              <a:rPr lang="ko-KR" altLang="en-US" dirty="0"/>
              <a:t> 소비 환경에 대해 먼저 분석을 해봄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스마트스토어</a:t>
            </a:r>
            <a:r>
              <a:rPr lang="en-US" altLang="ko-KR" dirty="0"/>
              <a:t>,</a:t>
            </a:r>
            <a:r>
              <a:rPr lang="en-US" altLang="ko-KR" baseline="0" dirty="0"/>
              <a:t> 29cm, </a:t>
            </a:r>
            <a:r>
              <a:rPr lang="ko-KR" altLang="en-US" baseline="0" dirty="0" err="1"/>
              <a:t>카톡선물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네이버 블로그에서 모두 선물의 빈도수가 가장 높게 나타나며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 리뷰 중 선물 관련 리뷰의 비율도 높게 나타남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리뷰에서 선물과 관련된 언급을 하지 않고 선물하는 경우도 고려하면 </a:t>
            </a:r>
            <a:r>
              <a:rPr lang="ko-KR" altLang="en-US" baseline="0" dirty="0" err="1"/>
              <a:t>꿀스틱을</a:t>
            </a:r>
            <a:r>
              <a:rPr lang="ko-KR" altLang="en-US" baseline="0" dirty="0"/>
              <a:t> 선물로 활용하는 구매자 비율 상당히 높은 것을 확인</a:t>
            </a:r>
            <a:r>
              <a:rPr lang="en-US" altLang="ko-KR" baseline="0" dirty="0"/>
              <a:t>.</a:t>
            </a:r>
          </a:p>
          <a:p>
            <a:r>
              <a:rPr lang="ko-KR" altLang="en-US" dirty="0" err="1"/>
              <a:t>마켓컬리는</a:t>
            </a:r>
            <a:r>
              <a:rPr lang="ko-KR" altLang="en-US" dirty="0"/>
              <a:t> 선물이 빈도 </a:t>
            </a:r>
            <a:r>
              <a:rPr lang="en-US" altLang="ko-KR" dirty="0"/>
              <a:t>4</a:t>
            </a:r>
            <a:r>
              <a:rPr lang="ko-KR" altLang="en-US" dirty="0"/>
              <a:t>위로</a:t>
            </a:r>
            <a:r>
              <a:rPr lang="en-US" altLang="ko-KR" dirty="0"/>
              <a:t>, </a:t>
            </a:r>
            <a:r>
              <a:rPr lang="ko-KR" altLang="en-US" dirty="0"/>
              <a:t>선물 관련 리뷰 비율이 </a:t>
            </a:r>
            <a:r>
              <a:rPr lang="en-US" altLang="ko-KR" dirty="0"/>
              <a:t>8%</a:t>
            </a:r>
            <a:r>
              <a:rPr lang="ko-KR" altLang="en-US" dirty="0"/>
              <a:t>에 불과해 직접 먹기 위한 구매자 비율이 높은 것으로 나타남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35776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선물을 누구에게 하는지 알아보기 위해 스마트스토어</a:t>
            </a:r>
            <a:r>
              <a:rPr lang="en-US" altLang="ko-KR" dirty="0"/>
              <a:t>, 29cm,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카톡선물에서</a:t>
            </a:r>
            <a:r>
              <a:rPr lang="ko-KR" altLang="en-US" dirty="0"/>
              <a:t> 선물 대상에 대해 분석 진행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스마트스토어와 </a:t>
            </a:r>
            <a:r>
              <a:rPr lang="en-US" altLang="ko-KR" dirty="0"/>
              <a:t>29cm</a:t>
            </a:r>
            <a:r>
              <a:rPr lang="ko-KR" altLang="en-US" dirty="0"/>
              <a:t>의 경우 선물하는 사람 기준에서 다음과 같이 윗사람</a:t>
            </a:r>
            <a:r>
              <a:rPr lang="en-US" altLang="ko-KR" dirty="0"/>
              <a:t>/</a:t>
            </a:r>
            <a:r>
              <a:rPr lang="ko-KR" altLang="en-US" dirty="0"/>
              <a:t>아랫사람</a:t>
            </a:r>
            <a:r>
              <a:rPr lang="en-US" altLang="ko-KR" dirty="0"/>
              <a:t>/</a:t>
            </a:r>
            <a:r>
              <a:rPr lang="ko-KR" altLang="en-US" dirty="0"/>
              <a:t>또래로 </a:t>
            </a:r>
            <a:r>
              <a:rPr lang="ko-KR" altLang="en-US" dirty="0" err="1"/>
              <a:t>그룹핑하여</a:t>
            </a:r>
            <a:r>
              <a:rPr lang="ko-KR" altLang="en-US" dirty="0"/>
              <a:t> 비율로 나타냄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스마트스토어의 경우 윗사람에게 선물하는 비율이 높음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많이 나타나는 윗사람의 빈도를 보면 엄마</a:t>
            </a:r>
            <a:r>
              <a:rPr lang="en-US" altLang="ko-KR" baseline="0" dirty="0"/>
              <a:t>/</a:t>
            </a:r>
            <a:r>
              <a:rPr lang="ko-KR" altLang="en-US" baseline="0" dirty="0"/>
              <a:t>아빠가 많이 나타났는데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이때</a:t>
            </a:r>
            <a:r>
              <a:rPr lang="en-US" altLang="ko-KR" baseline="0" dirty="0"/>
              <a:t> </a:t>
            </a:r>
            <a:r>
              <a:rPr lang="ko-KR" altLang="en-US" baseline="0" dirty="0"/>
              <a:t>스마트스토어의 주 사용자가 </a:t>
            </a:r>
            <a:r>
              <a:rPr lang="en-US" altLang="ko-KR" baseline="0" dirty="0"/>
              <a:t>30~40</a:t>
            </a:r>
            <a:r>
              <a:rPr lang="ko-KR" altLang="en-US" baseline="0" dirty="0" err="1"/>
              <a:t>대인것을</a:t>
            </a:r>
            <a:r>
              <a:rPr lang="ko-KR" altLang="en-US" baseline="0" dirty="0"/>
              <a:t> 고려하면 </a:t>
            </a:r>
            <a:r>
              <a:rPr lang="en-US" altLang="ko-KR" baseline="0" dirty="0"/>
              <a:t>50~60</a:t>
            </a:r>
            <a:r>
              <a:rPr lang="ko-KR" altLang="en-US" baseline="0" dirty="0"/>
              <a:t>대에게 선물한 제품이 많다고 </a:t>
            </a:r>
            <a:r>
              <a:rPr lang="ko-KR" altLang="en-US" baseline="0" dirty="0" err="1"/>
              <a:t>볼수있음</a:t>
            </a:r>
            <a:endParaRPr lang="en-US" altLang="ko-KR" baseline="0" dirty="0"/>
          </a:p>
          <a:p>
            <a:r>
              <a:rPr lang="ko-KR" altLang="en-US" baseline="0" dirty="0"/>
              <a:t>반면 </a:t>
            </a:r>
            <a:r>
              <a:rPr lang="en-US" altLang="ko-KR" baseline="0" dirty="0"/>
              <a:t>29cm</a:t>
            </a:r>
            <a:r>
              <a:rPr lang="ko-KR" altLang="en-US" baseline="0" dirty="0"/>
              <a:t>와 </a:t>
            </a:r>
            <a:r>
              <a:rPr lang="ko-KR" altLang="en-US" baseline="0" dirty="0" err="1"/>
              <a:t>카톡선물의</a:t>
            </a:r>
            <a:r>
              <a:rPr lang="ko-KR" altLang="en-US" baseline="0" dirty="0"/>
              <a:t> 경우 또래에게 선물한 비율이 압도적으로 높았는데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두 플랫폼의 주 사용자가 </a:t>
            </a:r>
            <a:r>
              <a:rPr lang="en-US" altLang="ko-KR" baseline="0" dirty="0"/>
              <a:t>20~30</a:t>
            </a:r>
            <a:r>
              <a:rPr lang="ko-KR" altLang="en-US" baseline="0" dirty="0"/>
              <a:t>대이므로 </a:t>
            </a:r>
            <a:r>
              <a:rPr lang="en-US" altLang="ko-KR" baseline="0" dirty="0"/>
              <a:t>29cm</a:t>
            </a:r>
            <a:r>
              <a:rPr lang="ko-KR" altLang="en-US" baseline="0" dirty="0"/>
              <a:t>와 카톡 선물은 </a:t>
            </a:r>
            <a:r>
              <a:rPr lang="en-US" altLang="ko-KR" baseline="0" dirty="0"/>
              <a:t>20~30</a:t>
            </a:r>
            <a:r>
              <a:rPr lang="ko-KR" altLang="en-US" baseline="0" dirty="0"/>
              <a:t>대에게 선물한 제품이 많다고 </a:t>
            </a:r>
            <a:r>
              <a:rPr lang="ko-KR" altLang="en-US" baseline="0" dirty="0" err="1"/>
              <a:t>볼수있음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6071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저희는 </a:t>
            </a:r>
            <a:r>
              <a:rPr lang="en-US" altLang="ko-KR" dirty="0"/>
              <a:t>“</a:t>
            </a:r>
            <a:r>
              <a:rPr lang="ko-KR" altLang="en-US" dirty="0"/>
              <a:t>선물하는 대상에 따라 패키지에 대한 선호가 달라질 것이다</a:t>
            </a:r>
            <a:r>
              <a:rPr lang="en-US" altLang="ko-KR" dirty="0"/>
              <a:t>”</a:t>
            </a:r>
            <a:r>
              <a:rPr lang="ko-KR" altLang="en-US" dirty="0"/>
              <a:t>라는 가설 설정</a:t>
            </a:r>
            <a:endParaRPr lang="en-US" altLang="ko-KR" dirty="0"/>
          </a:p>
          <a:p>
            <a:r>
              <a:rPr lang="ko-KR" altLang="en-US" dirty="0" err="1"/>
              <a:t>워드클라우드에서</a:t>
            </a:r>
            <a:r>
              <a:rPr lang="ko-KR" altLang="en-US" dirty="0"/>
              <a:t> </a:t>
            </a:r>
            <a:r>
              <a:rPr lang="ko-KR" altLang="en-US" dirty="0" err="1"/>
              <a:t>확인할수있듯이</a:t>
            </a:r>
            <a:r>
              <a:rPr lang="en-US" altLang="ko-KR" dirty="0"/>
              <a:t>, </a:t>
            </a:r>
            <a:r>
              <a:rPr lang="ko-KR" altLang="en-US" dirty="0"/>
              <a:t>패키지에 대한 구매자들의 반응은 주로 고급</a:t>
            </a:r>
            <a:r>
              <a:rPr lang="en-US" altLang="ko-KR" dirty="0"/>
              <a:t>/</a:t>
            </a:r>
            <a:r>
              <a:rPr lang="ko-KR" altLang="en-US" dirty="0"/>
              <a:t>예쁨</a:t>
            </a:r>
            <a:r>
              <a:rPr lang="en-US" altLang="ko-KR" dirty="0"/>
              <a:t>/</a:t>
            </a:r>
            <a:r>
              <a:rPr lang="ko-KR" altLang="en-US" dirty="0"/>
              <a:t>귀여움으로 나타나고</a:t>
            </a:r>
            <a:r>
              <a:rPr lang="en-US" altLang="ko-KR" dirty="0"/>
              <a:t>, </a:t>
            </a:r>
            <a:r>
              <a:rPr lang="ko-KR" altLang="en-US" dirty="0"/>
              <a:t>플랫폼별로 다른 반응이 나타남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세가지 반응을 기준으로 선물하는 대상에 따른 패키지에 대한 반응을 분석함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2280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스마트스토어 제품 표는 </a:t>
            </a:r>
            <a:r>
              <a:rPr lang="en-US" altLang="ko-KR" dirty="0"/>
              <a:t>50~60</a:t>
            </a:r>
            <a:r>
              <a:rPr lang="ko-KR" altLang="en-US" dirty="0"/>
              <a:t>대에게 많이 선물한 제품들이고</a:t>
            </a:r>
            <a:r>
              <a:rPr lang="en-US" altLang="ko-KR" dirty="0"/>
              <a:t>, </a:t>
            </a:r>
            <a:r>
              <a:rPr lang="ko-KR" altLang="en-US" dirty="0"/>
              <a:t>오른쪽의 </a:t>
            </a:r>
            <a:r>
              <a:rPr lang="en-US" altLang="ko-KR" dirty="0"/>
              <a:t>29cm</a:t>
            </a:r>
            <a:r>
              <a:rPr lang="ko-KR" altLang="en-US" dirty="0"/>
              <a:t>와 카카오톡 선물하기의 제품표는 </a:t>
            </a:r>
            <a:r>
              <a:rPr lang="en-US" altLang="ko-KR" dirty="0"/>
              <a:t>20~30</a:t>
            </a:r>
            <a:r>
              <a:rPr lang="ko-KR" altLang="en-US" dirty="0"/>
              <a:t>대에게 많이 선물한 제품들임</a:t>
            </a:r>
            <a:endParaRPr lang="en-US" altLang="ko-KR" dirty="0"/>
          </a:p>
          <a:p>
            <a:r>
              <a:rPr lang="ko-KR" altLang="en-US" dirty="0"/>
              <a:t>표의 반응 비율은 상품별 전체 리뷰에서 패키지에 대해 고급</a:t>
            </a:r>
            <a:r>
              <a:rPr lang="en-US" altLang="ko-KR" dirty="0"/>
              <a:t>/</a:t>
            </a:r>
            <a:r>
              <a:rPr lang="ko-KR" altLang="en-US" dirty="0"/>
              <a:t>예쁨</a:t>
            </a:r>
            <a:r>
              <a:rPr lang="en-US" altLang="ko-KR" dirty="0"/>
              <a:t>/</a:t>
            </a:r>
            <a:r>
              <a:rPr lang="ko-KR" altLang="en-US" dirty="0"/>
              <a:t>귀여움을 언급한 리뷰의  비율로</a:t>
            </a:r>
            <a:r>
              <a:rPr lang="en-US" altLang="ko-KR" dirty="0"/>
              <a:t>, </a:t>
            </a:r>
            <a:r>
              <a:rPr lang="ko-KR" altLang="en-US" dirty="0"/>
              <a:t>붉을수록 반응이 높았다고 </a:t>
            </a:r>
            <a:r>
              <a:rPr lang="ko-KR" altLang="en-US" dirty="0" err="1"/>
              <a:t>볼수있음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표 우측의 세 열이 반응에 대한 비율이고 고급</a:t>
            </a:r>
            <a:r>
              <a:rPr lang="en-US" altLang="ko-KR" baseline="0" dirty="0"/>
              <a:t>/</a:t>
            </a:r>
            <a:r>
              <a:rPr lang="ko-KR" altLang="en-US" baseline="0" dirty="0"/>
              <a:t>예쁨</a:t>
            </a:r>
            <a:r>
              <a:rPr lang="en-US" altLang="ko-KR" baseline="0" dirty="0"/>
              <a:t>/</a:t>
            </a:r>
            <a:r>
              <a:rPr lang="ko-KR" altLang="en-US" baseline="0" dirty="0"/>
              <a:t>귀여움 순</a:t>
            </a:r>
            <a:endParaRPr lang="en-US" altLang="ko-KR" dirty="0"/>
          </a:p>
          <a:p>
            <a:r>
              <a:rPr lang="ko-KR" altLang="en-US" dirty="0"/>
              <a:t>확실히 왼쪽의 </a:t>
            </a:r>
            <a:r>
              <a:rPr lang="en-US" altLang="ko-KR" dirty="0"/>
              <a:t>50~60</a:t>
            </a:r>
            <a:r>
              <a:rPr lang="ko-KR" altLang="en-US" dirty="0"/>
              <a:t>대에게 많이 선물한 제품들은</a:t>
            </a:r>
            <a:r>
              <a:rPr lang="ko-KR" altLang="en-US" baseline="0" dirty="0"/>
              <a:t> </a:t>
            </a:r>
            <a:r>
              <a:rPr lang="ko-KR" altLang="en-US" dirty="0"/>
              <a:t>고급에 대한 반응이 높은 반면</a:t>
            </a:r>
            <a:r>
              <a:rPr lang="en-US" altLang="ko-KR" dirty="0"/>
              <a:t>, 20~30</a:t>
            </a:r>
            <a:r>
              <a:rPr lang="ko-KR" altLang="en-US" dirty="0"/>
              <a:t>대에게 많이 선물한 제품은 예쁨</a:t>
            </a:r>
            <a:r>
              <a:rPr lang="en-US" altLang="ko-KR" dirty="0"/>
              <a:t>/</a:t>
            </a:r>
            <a:r>
              <a:rPr lang="ko-KR" altLang="en-US" dirty="0"/>
              <a:t>귀여움에 대한 반응이 높음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선물하는 대상의 연령대에 따라 선호하는 패키지가 달라진다는 가설을 확인하고 분석을 계속 진행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788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두잇</a:t>
            </a:r>
            <a:r>
              <a:rPr lang="ko-KR" altLang="en-US" dirty="0"/>
              <a:t> 팀은 </a:t>
            </a:r>
            <a:r>
              <a:rPr lang="ko-KR" altLang="en-US" dirty="0" err="1"/>
              <a:t>잇더컴퍼니라는</a:t>
            </a:r>
            <a:r>
              <a:rPr lang="ko-KR" altLang="en-US" dirty="0"/>
              <a:t> 기업과 함께 프로젝트를 진행했는데요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dirty="0" err="1"/>
              <a:t>잇더컴퍼니가</a:t>
            </a:r>
            <a:r>
              <a:rPr lang="ko-KR" altLang="en-US" dirty="0"/>
              <a:t> 어떤 기업인지 설명해드리겠습니다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O2O,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온라인 투 오프라인 플랫폼을 통해 고객들에게 맞춤형 먹거리 큐레이션 서비스를 제공하는 기업으로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단순한 먹거리가 아닌 믿고 먹을 수 있는 프리미엄 제품을 판매하고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 보이는 제품들은 현재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제품들로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프리미엄 제품들을 확인할 수 있음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 보이는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사진들에서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제품들을 확인할 수 있음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9018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더 나아가 고급</a:t>
            </a:r>
            <a:r>
              <a:rPr lang="en-US" altLang="ko-KR" baseline="0" dirty="0"/>
              <a:t>/</a:t>
            </a:r>
            <a:r>
              <a:rPr lang="ko-KR" altLang="en-US" baseline="0" dirty="0"/>
              <a:t>예쁨</a:t>
            </a:r>
            <a:r>
              <a:rPr lang="en-US" altLang="ko-KR" baseline="0" dirty="0"/>
              <a:t>/</a:t>
            </a:r>
            <a:r>
              <a:rPr lang="ko-KR" altLang="en-US" baseline="0" dirty="0"/>
              <a:t>귀여움에 대해 반응 비율이 높았던 제품들의 패키지 이미지를 분석하여 소비자들이 생각하는 고급</a:t>
            </a:r>
            <a:r>
              <a:rPr lang="en-US" altLang="ko-KR" baseline="0" dirty="0"/>
              <a:t>/</a:t>
            </a:r>
            <a:r>
              <a:rPr lang="ko-KR" altLang="en-US" baseline="0" dirty="0"/>
              <a:t>예쁨</a:t>
            </a:r>
            <a:r>
              <a:rPr lang="en-US" altLang="ko-KR" baseline="0" dirty="0"/>
              <a:t>/</a:t>
            </a:r>
            <a:r>
              <a:rPr lang="ko-KR" altLang="en-US" baseline="0" dirty="0"/>
              <a:t>귀여움 요소에 대해 분석</a:t>
            </a:r>
            <a:endParaRPr lang="en-US" altLang="ko-KR" baseline="0" dirty="0"/>
          </a:p>
          <a:p>
            <a:r>
              <a:rPr lang="ko-KR" altLang="en-US" baseline="0" dirty="0"/>
              <a:t>고급의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왼쪽 제품들을 보다시피 공통적으로 블랙 색상의 패키지에 골드 라벨링이 </a:t>
            </a:r>
            <a:r>
              <a:rPr lang="ko-KR" altLang="en-US" baseline="0" dirty="0" err="1"/>
              <a:t>들어감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예쁨과 귀여움의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오른쪽 제품들을 보다시피 화사한 색감과 캐릭터를 사용함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이를 통해 </a:t>
            </a:r>
            <a:r>
              <a:rPr lang="en-US" altLang="ko-KR" baseline="0" dirty="0"/>
              <a:t>50~60</a:t>
            </a:r>
            <a:r>
              <a:rPr lang="ko-KR" altLang="en-US" baseline="0" dirty="0"/>
              <a:t>대를 선물 대상으로 </a:t>
            </a:r>
            <a:r>
              <a:rPr lang="ko-KR" altLang="en-US" baseline="0" dirty="0" err="1"/>
              <a:t>타겟팅하는</a:t>
            </a:r>
            <a:r>
              <a:rPr lang="ko-KR" altLang="en-US" baseline="0" dirty="0"/>
              <a:t> 고급패키지는 블랙 골드 조합을 사용하고</a:t>
            </a:r>
            <a:r>
              <a:rPr lang="en-US" altLang="ko-KR" baseline="0" dirty="0"/>
              <a:t>, 20~30</a:t>
            </a:r>
            <a:r>
              <a:rPr lang="ko-KR" altLang="en-US" baseline="0" dirty="0"/>
              <a:t>대에게 선물 대상으로 </a:t>
            </a:r>
            <a:r>
              <a:rPr lang="ko-KR" altLang="en-US" baseline="0" dirty="0" err="1"/>
              <a:t>타겟팅할땐</a:t>
            </a:r>
            <a:r>
              <a:rPr lang="ko-KR" altLang="en-US" baseline="0" dirty="0"/>
              <a:t> 화사한 색감과 캐릭터를 사용해 이쁘고 귀여운 인상을 주면 소비자들의 반응을 이끌어 낼 수 </a:t>
            </a:r>
            <a:r>
              <a:rPr lang="ko-KR" altLang="en-US" baseline="0" dirty="0" err="1"/>
              <a:t>있을거라</a:t>
            </a:r>
            <a:r>
              <a:rPr lang="ko-KR" altLang="en-US" baseline="0" dirty="0"/>
              <a:t> 판단됨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실제로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검은색이라 고급스럽다</a:t>
            </a:r>
            <a:r>
              <a:rPr lang="en-US" altLang="ko-KR" baseline="0" dirty="0"/>
              <a:t>”, “</a:t>
            </a:r>
            <a:r>
              <a:rPr lang="ko-KR" altLang="en-US" baseline="0" dirty="0"/>
              <a:t>블랙</a:t>
            </a:r>
            <a:r>
              <a:rPr lang="en-US" altLang="ko-KR" baseline="0" dirty="0"/>
              <a:t>+</a:t>
            </a:r>
            <a:r>
              <a:rPr lang="ko-KR" altLang="en-US" baseline="0" dirty="0"/>
              <a:t>골드 조합이 고급지다</a:t>
            </a:r>
            <a:r>
              <a:rPr lang="en-US" altLang="ko-KR" baseline="0" dirty="0"/>
              <a:t>＂</a:t>
            </a:r>
            <a:r>
              <a:rPr lang="ko-KR" altLang="en-US" baseline="0" dirty="0"/>
              <a:t>라는 리뷰들이 나타나며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리뷰에서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블랙</a:t>
            </a:r>
            <a:r>
              <a:rPr lang="en-US" altLang="ko-KR" baseline="0" dirty="0"/>
              <a:t>＇</a:t>
            </a:r>
            <a:r>
              <a:rPr lang="ko-KR" altLang="en-US" baseline="0" dirty="0"/>
              <a:t>을 언급했을 때 </a:t>
            </a:r>
            <a:r>
              <a:rPr lang="en-US" altLang="ko-KR" baseline="0" dirty="0"/>
              <a:t>88%</a:t>
            </a:r>
            <a:r>
              <a:rPr lang="ko-KR" altLang="en-US" baseline="0" dirty="0"/>
              <a:t>의 소비자가 고급스럽다고 말함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실제로 </a:t>
            </a:r>
            <a:r>
              <a:rPr lang="en-US" altLang="ko-KR" dirty="0"/>
              <a:t>＂</a:t>
            </a:r>
            <a:r>
              <a:rPr lang="ko-KR" altLang="en-US" dirty="0"/>
              <a:t>패키지 색감이 이쁘다</a:t>
            </a:r>
            <a:r>
              <a:rPr lang="en-US" altLang="ko-KR" dirty="0"/>
              <a:t>”, “</a:t>
            </a:r>
            <a:r>
              <a:rPr lang="ko-KR" altLang="en-US" dirty="0"/>
              <a:t>플라워 패턴이 이쁘다</a:t>
            </a:r>
            <a:r>
              <a:rPr lang="en-US" altLang="ko-KR" dirty="0"/>
              <a:t>“ </a:t>
            </a:r>
            <a:r>
              <a:rPr lang="ko-KR" altLang="en-US" dirty="0"/>
              <a:t>같은 리뷰들이 나타나</a:t>
            </a:r>
            <a:r>
              <a:rPr lang="ko-KR" altLang="en-US" baseline="0" dirty="0"/>
              <a:t> 구매자들의 </a:t>
            </a:r>
            <a:r>
              <a:rPr lang="ko-KR" altLang="en-US" baseline="0" dirty="0" err="1"/>
              <a:t>트렌디한</a:t>
            </a:r>
            <a:r>
              <a:rPr lang="ko-KR" altLang="en-US" baseline="0" dirty="0"/>
              <a:t> 색감에 대한 선호를 확인함</a:t>
            </a:r>
            <a:r>
              <a:rPr lang="en-US" altLang="ko-KR" baseline="0" dirty="0"/>
              <a:t>.</a:t>
            </a:r>
          </a:p>
          <a:p>
            <a:r>
              <a:rPr lang="en-US" altLang="ko-KR" dirty="0"/>
              <a:t>＂</a:t>
            </a:r>
            <a:r>
              <a:rPr lang="ko-KR" altLang="en-US" dirty="0"/>
              <a:t>캐릭터가 귀여워요</a:t>
            </a:r>
            <a:r>
              <a:rPr lang="en-US" altLang="ko-KR" dirty="0"/>
              <a:t>“, “</a:t>
            </a:r>
            <a:r>
              <a:rPr lang="ko-KR" altLang="en-US" dirty="0"/>
              <a:t>캐릭터 곰이 너무 귀여워요</a:t>
            </a:r>
            <a:r>
              <a:rPr lang="en-US" altLang="ko-KR" dirty="0"/>
              <a:t>“ </a:t>
            </a:r>
            <a:r>
              <a:rPr lang="ko-KR" altLang="en-US" dirty="0"/>
              <a:t>같이 캐릭터에</a:t>
            </a:r>
            <a:r>
              <a:rPr lang="ko-KR" altLang="en-US" baseline="0" dirty="0"/>
              <a:t> 대해 귀여워하는 리뷰들을 </a:t>
            </a:r>
            <a:r>
              <a:rPr lang="ko-KR" altLang="en-US" baseline="0" dirty="0" err="1"/>
              <a:t>확인할수있음</a:t>
            </a:r>
            <a:endParaRPr lang="en-US" altLang="ko-KR" baseline="0" dirty="0"/>
          </a:p>
          <a:p>
            <a:r>
              <a:rPr lang="ko-KR" altLang="en-US" baseline="0" dirty="0"/>
              <a:t>리뷰에서 캐릭터를 언급한 리뷰 중 패키지가 귀엽다고 반응한 비율이 무려 </a:t>
            </a:r>
            <a:r>
              <a:rPr lang="en-US" altLang="ko-KR" baseline="0" dirty="0"/>
              <a:t>90%</a:t>
            </a:r>
            <a:r>
              <a:rPr lang="ko-KR" altLang="en-US" baseline="0" dirty="0"/>
              <a:t>에 달함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2130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첨가물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5265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206</a:t>
            </a:r>
            <a:r>
              <a:rPr lang="ko-KR" altLang="en-US" dirty="0"/>
              <a:t>개의 </a:t>
            </a:r>
            <a:r>
              <a:rPr lang="ko-KR" altLang="en-US" dirty="0" err="1"/>
              <a:t>꿀스틱</a:t>
            </a:r>
            <a:r>
              <a:rPr lang="ko-KR" altLang="en-US" dirty="0"/>
              <a:t> 제품 중 첨가물이 포함된 </a:t>
            </a:r>
            <a:r>
              <a:rPr lang="ko-KR" altLang="en-US" dirty="0" err="1"/>
              <a:t>꿀스틱은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개로</a:t>
            </a:r>
            <a:r>
              <a:rPr lang="en-US" altLang="ko-KR" dirty="0"/>
              <a:t>, </a:t>
            </a:r>
            <a:r>
              <a:rPr lang="ko-KR" altLang="en-US" dirty="0"/>
              <a:t>단 </a:t>
            </a:r>
            <a:r>
              <a:rPr lang="en-US" altLang="ko-KR" dirty="0"/>
              <a:t>4.3%</a:t>
            </a:r>
            <a:r>
              <a:rPr lang="ko-KR" altLang="en-US" dirty="0"/>
              <a:t>에 불과하여 아직 시중에 첨가물이 들어간 </a:t>
            </a:r>
            <a:r>
              <a:rPr lang="ko-KR" altLang="en-US" dirty="0" err="1"/>
              <a:t>꿀스틱은</a:t>
            </a:r>
            <a:r>
              <a:rPr lang="ko-KR" altLang="en-US" dirty="0"/>
              <a:t> 거의 없는 것으로 확인되었습니다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첨가물은 보시는 것과 같이 복숭아</a:t>
            </a:r>
            <a:r>
              <a:rPr lang="en-US" altLang="ko-KR" dirty="0"/>
              <a:t>, </a:t>
            </a:r>
            <a:r>
              <a:rPr lang="ko-KR" altLang="en-US" dirty="0"/>
              <a:t>블루베리</a:t>
            </a:r>
            <a:r>
              <a:rPr lang="en-US" altLang="ko-KR" dirty="0"/>
              <a:t>, </a:t>
            </a:r>
            <a:r>
              <a:rPr lang="ko-KR" altLang="en-US" dirty="0"/>
              <a:t>레몬</a:t>
            </a:r>
            <a:r>
              <a:rPr lang="en-US" altLang="ko-KR" dirty="0"/>
              <a:t>, </a:t>
            </a:r>
            <a:r>
              <a:rPr lang="ko-KR" altLang="en-US" dirty="0" err="1"/>
              <a:t>초코</a:t>
            </a:r>
            <a:r>
              <a:rPr lang="ko-KR" altLang="en-US" dirty="0"/>
              <a:t> 등 다양하게 나타나고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7243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첨가물에 대한 소비자들이 생각하는 </a:t>
            </a:r>
            <a:r>
              <a:rPr lang="ko-KR" altLang="en-US" dirty="0" err="1"/>
              <a:t>긍부정요인을</a:t>
            </a:r>
            <a:r>
              <a:rPr lang="ko-KR" altLang="en-US" dirty="0"/>
              <a:t> 감성분석을 통해  분석해봤습니다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첨가물이 들어간 </a:t>
            </a:r>
            <a:r>
              <a:rPr lang="ko-KR" altLang="en-US" dirty="0" err="1"/>
              <a:t>꿀스틱</a:t>
            </a:r>
            <a:r>
              <a:rPr lang="ko-KR" altLang="en-US" dirty="0"/>
              <a:t> 제품들의 리뷰가 대부분 긍정적으로 나타나며</a:t>
            </a:r>
            <a:r>
              <a:rPr lang="en-US" altLang="ko-KR" dirty="0"/>
              <a:t>, </a:t>
            </a:r>
            <a:r>
              <a:rPr lang="ko-KR" altLang="en-US" dirty="0"/>
              <a:t>실제 리뷰를 </a:t>
            </a:r>
            <a:r>
              <a:rPr lang="ko-KR" altLang="en-US" dirty="0" err="1"/>
              <a:t>살펴봤을때</a:t>
            </a:r>
            <a:r>
              <a:rPr lang="ko-KR" altLang="en-US" dirty="0"/>
              <a:t> 맛과 </a:t>
            </a:r>
            <a:r>
              <a:rPr lang="ko-KR" altLang="en-US" dirty="0" err="1"/>
              <a:t>향에대한</a:t>
            </a:r>
            <a:r>
              <a:rPr lang="ko-KR" altLang="en-US" dirty="0"/>
              <a:t> 긍정적인 반응이 많음</a:t>
            </a:r>
            <a:r>
              <a:rPr lang="en-US" altLang="ko-KR" dirty="0"/>
              <a:t>. </a:t>
            </a:r>
            <a:r>
              <a:rPr lang="ko-KR" altLang="en-US" dirty="0"/>
              <a:t>이를 통해 첨가물에 대한 선호가 제품의 긍정적인 반응으로 이어지는 것을 확인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3227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첨가물 </a:t>
            </a:r>
            <a:r>
              <a:rPr lang="ko-KR" altLang="en-US" dirty="0" err="1"/>
              <a:t>꿀스틱의</a:t>
            </a:r>
            <a:r>
              <a:rPr lang="ko-KR" altLang="en-US" dirty="0"/>
              <a:t> 부정리뷰는 </a:t>
            </a:r>
            <a:r>
              <a:rPr lang="ko-KR" altLang="en-US" dirty="0" err="1"/>
              <a:t>워커비</a:t>
            </a:r>
            <a:r>
              <a:rPr lang="ko-KR" altLang="en-US" dirty="0"/>
              <a:t> </a:t>
            </a:r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꿀스틱이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 err="1"/>
              <a:t>레몬꿀스틱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건 존재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리뷰들을 전부 살펴본 결과 보시는 것과 같이 양이나 가격에 대한 불만족으로</a:t>
            </a:r>
            <a:r>
              <a:rPr lang="en-US" altLang="ko-KR" dirty="0"/>
              <a:t>, </a:t>
            </a:r>
            <a:r>
              <a:rPr lang="ko-KR" altLang="en-US" dirty="0"/>
              <a:t>첨가물에 대한 불만족 사항은 나타나지 않음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6600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첨가물에 대한 </a:t>
            </a:r>
            <a:r>
              <a:rPr lang="ko-KR" altLang="en-US" dirty="0" err="1"/>
              <a:t>긍부정</a:t>
            </a:r>
            <a:r>
              <a:rPr lang="ko-KR" altLang="en-US" dirty="0"/>
              <a:t> 분석을 종합하면</a:t>
            </a:r>
            <a:r>
              <a:rPr lang="en-US" altLang="ko-KR" dirty="0"/>
              <a:t>, </a:t>
            </a:r>
            <a:r>
              <a:rPr lang="ko-KR" altLang="en-US" dirty="0"/>
              <a:t>첨가물에 대한 선호가 긍정리뷰로 이어지고</a:t>
            </a:r>
            <a:r>
              <a:rPr lang="en-US" altLang="ko-KR" dirty="0"/>
              <a:t>, </a:t>
            </a:r>
            <a:r>
              <a:rPr lang="ko-KR" altLang="en-US" dirty="0"/>
              <a:t>따라서 첨가물에 대한 부정리뷰는 나타나지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소비자의 첨가물에 대한 선호가 제품 구매로 이어진다는 것을 알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첨가물을 넣는 것은 소비자들의 선호도를 고려해 신중하게 </a:t>
            </a:r>
            <a:r>
              <a:rPr lang="ko-KR" altLang="en-US" dirty="0" err="1"/>
              <a:t>결정해야하며</a:t>
            </a:r>
            <a:r>
              <a:rPr lang="en-US" altLang="ko-KR" dirty="0"/>
              <a:t>, </a:t>
            </a:r>
            <a:r>
              <a:rPr lang="ko-KR" altLang="en-US" dirty="0"/>
              <a:t>만약 첨가물을 넣을 경우 대중적이고 일반적으로 선호도가 높은 첨가물을 넣는 것이 더 많은 소비자들을 유인할 수 방법임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126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레시피 분석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1040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보시다시피</a:t>
            </a:r>
            <a:r>
              <a:rPr lang="ko-KR" altLang="en-US" dirty="0"/>
              <a:t> 모든 플랫폼에서 음료나 </a:t>
            </a:r>
            <a:r>
              <a:rPr lang="ko-KR" altLang="en-US" dirty="0" err="1"/>
              <a:t>요거트와</a:t>
            </a:r>
            <a:r>
              <a:rPr lang="ko-KR" altLang="en-US" dirty="0"/>
              <a:t> 함께 먹는 비율이 </a:t>
            </a:r>
            <a:r>
              <a:rPr lang="en-US" altLang="ko-KR" dirty="0"/>
              <a:t>70%</a:t>
            </a:r>
            <a:r>
              <a:rPr lang="ko-KR" altLang="en-US" dirty="0"/>
              <a:t>이상으로 매우 압도적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블로그와 스마트스토어는 약 </a:t>
            </a:r>
            <a:r>
              <a:rPr lang="en-US" altLang="ko-KR" dirty="0"/>
              <a:t>50%</a:t>
            </a:r>
            <a:r>
              <a:rPr lang="ko-KR" altLang="en-US" baseline="0" dirty="0"/>
              <a:t> 가량이</a:t>
            </a:r>
            <a:r>
              <a:rPr lang="ko-KR" altLang="en-US" dirty="0"/>
              <a:t> 음료로</a:t>
            </a:r>
            <a:r>
              <a:rPr lang="en-US" altLang="ko-KR" dirty="0"/>
              <a:t>, </a:t>
            </a:r>
            <a:r>
              <a:rPr lang="ko-KR" altLang="en-US" dirty="0"/>
              <a:t>그 후 약</a:t>
            </a:r>
            <a:r>
              <a:rPr lang="en-US" altLang="ko-KR" dirty="0"/>
              <a:t> 20%</a:t>
            </a:r>
            <a:r>
              <a:rPr lang="ko-KR" altLang="en-US" dirty="0"/>
              <a:t>가 </a:t>
            </a:r>
            <a:r>
              <a:rPr lang="ko-KR" altLang="en-US" dirty="0" err="1"/>
              <a:t>요거트와</a:t>
            </a:r>
            <a:r>
              <a:rPr lang="ko-KR" altLang="en-US" dirty="0"/>
              <a:t> 함께 먹는 것으로 나타나 음료에 </a:t>
            </a:r>
            <a:r>
              <a:rPr lang="ko-KR" altLang="en-US" dirty="0" err="1"/>
              <a:t>타먹는</a:t>
            </a:r>
            <a:r>
              <a:rPr lang="ko-KR" altLang="en-US" dirty="0"/>
              <a:t> 경우가 가장 많음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마켓컬리의</a:t>
            </a:r>
            <a:r>
              <a:rPr lang="ko-KR" altLang="en-US" dirty="0"/>
              <a:t> 경우 반대로 </a:t>
            </a:r>
            <a:r>
              <a:rPr lang="en-US" altLang="ko-KR" dirty="0"/>
              <a:t>56%</a:t>
            </a:r>
            <a:r>
              <a:rPr lang="ko-KR" altLang="en-US" dirty="0"/>
              <a:t>가 요거트</a:t>
            </a:r>
            <a:r>
              <a:rPr lang="en-US" altLang="ko-KR" dirty="0"/>
              <a:t>, 21%</a:t>
            </a:r>
            <a:r>
              <a:rPr lang="ko-KR" altLang="en-US" dirty="0"/>
              <a:t>가 음료로 요거트 비율이 높았는데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3040</a:t>
            </a:r>
            <a:r>
              <a:rPr lang="ko-KR" altLang="en-US" dirty="0"/>
              <a:t>여성들의 </a:t>
            </a:r>
            <a:r>
              <a:rPr lang="ko-KR" altLang="en-US" dirty="0" err="1"/>
              <a:t>요거트에</a:t>
            </a:r>
            <a:r>
              <a:rPr lang="ko-KR" altLang="en-US" dirty="0"/>
              <a:t> 대한 높은 선호도와 플랫폼 내에서 </a:t>
            </a:r>
            <a:r>
              <a:rPr lang="en-US" altLang="ko-KR" dirty="0"/>
              <a:t>163</a:t>
            </a:r>
            <a:r>
              <a:rPr lang="ko-KR" altLang="en-US" dirty="0"/>
              <a:t>개의 </a:t>
            </a:r>
            <a:r>
              <a:rPr lang="ko-KR" altLang="en-US" dirty="0" err="1"/>
              <a:t>요거트를</a:t>
            </a:r>
            <a:r>
              <a:rPr lang="ko-KR" altLang="en-US" dirty="0"/>
              <a:t> 함께 </a:t>
            </a:r>
            <a:r>
              <a:rPr lang="ko-KR" altLang="en-US" dirty="0" err="1"/>
              <a:t>주문할수</a:t>
            </a:r>
            <a:r>
              <a:rPr lang="ko-KR" altLang="en-US" dirty="0"/>
              <a:t> 있다는 메리트가 함께 작용한 결과</a:t>
            </a:r>
          </a:p>
          <a:p>
            <a:r>
              <a:rPr lang="ko-KR" altLang="en-US" baseline="0" dirty="0"/>
              <a:t>사용자들이 연령대별로 고르게 높은 이용률을 보이는 네이버의 스마트스토어와 블로그를 비율을 고려하면 </a:t>
            </a:r>
            <a:r>
              <a:rPr lang="ko-KR" altLang="en-US" baseline="0" dirty="0" err="1"/>
              <a:t>꿀스틱을</a:t>
            </a:r>
            <a:r>
              <a:rPr lang="ko-KR" altLang="en-US" baseline="0" dirty="0"/>
              <a:t> 음료에 </a:t>
            </a:r>
            <a:r>
              <a:rPr lang="ko-KR" altLang="en-US" dirty="0" err="1"/>
              <a:t>타먹는</a:t>
            </a:r>
            <a:r>
              <a:rPr lang="ko-KR" altLang="en-US" dirty="0"/>
              <a:t> 것이 가장 일반적인 레시피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4864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음료 중 어떤 음료와 </a:t>
            </a:r>
            <a:r>
              <a:rPr lang="ko-KR" altLang="en-US" dirty="0" err="1"/>
              <a:t>꿀스틱을</a:t>
            </a:r>
            <a:r>
              <a:rPr lang="ko-KR" altLang="en-US" dirty="0"/>
              <a:t> 많이 먹는지 음료 키워드 내에서 상세 비율을 살펴봄</a:t>
            </a:r>
            <a:endParaRPr lang="en-US" altLang="ko-KR" dirty="0"/>
          </a:p>
          <a:p>
            <a:r>
              <a:rPr lang="ko-KR" altLang="en-US" dirty="0"/>
              <a:t>네이버 스마트스토어와 블로그 모두 물의 비율이 가장 높게 나타남</a:t>
            </a:r>
            <a:endParaRPr lang="en-US" altLang="ko-KR" dirty="0"/>
          </a:p>
          <a:p>
            <a:r>
              <a:rPr lang="ko-KR" altLang="en-US" dirty="0"/>
              <a:t>두 플랫폼 모두 물</a:t>
            </a:r>
            <a:r>
              <a:rPr lang="en-US" altLang="ko-KR" dirty="0"/>
              <a:t>-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커피 순으로 </a:t>
            </a:r>
            <a:r>
              <a:rPr lang="ko-KR" altLang="en-US" dirty="0" err="1"/>
              <a:t>꿀스틱을</a:t>
            </a:r>
            <a:r>
              <a:rPr lang="ko-KR" altLang="en-US" dirty="0"/>
              <a:t> 많이 </a:t>
            </a:r>
            <a:r>
              <a:rPr lang="ko-KR" altLang="en-US" dirty="0" err="1"/>
              <a:t>타먹었으며</a:t>
            </a:r>
            <a:r>
              <a:rPr lang="en-US" altLang="ko-KR" dirty="0"/>
              <a:t>, </a:t>
            </a:r>
            <a:r>
              <a:rPr lang="ko-KR" altLang="en-US" dirty="0"/>
              <a:t>셋의 비율을 합치면 각 플랫폼에서 </a:t>
            </a:r>
            <a:r>
              <a:rPr lang="en-US" altLang="ko-KR" dirty="0"/>
              <a:t>80%</a:t>
            </a:r>
            <a:r>
              <a:rPr lang="ko-KR" altLang="en-US" dirty="0"/>
              <a:t>를 넘어 대부분의 구매자들이 물과 차</a:t>
            </a:r>
            <a:r>
              <a:rPr lang="en-US" altLang="ko-KR" dirty="0"/>
              <a:t>, </a:t>
            </a:r>
            <a:r>
              <a:rPr lang="ko-KR" altLang="en-US" dirty="0"/>
              <a:t>커피에 </a:t>
            </a:r>
            <a:r>
              <a:rPr lang="ko-KR" altLang="en-US" dirty="0" err="1"/>
              <a:t>꿀스틱을</a:t>
            </a:r>
            <a:r>
              <a:rPr lang="ko-KR" altLang="en-US" dirty="0"/>
              <a:t> </a:t>
            </a:r>
            <a:r>
              <a:rPr lang="ko-KR" altLang="en-US" dirty="0" err="1"/>
              <a:t>타먹는</a:t>
            </a:r>
            <a:r>
              <a:rPr lang="ko-KR" altLang="en-US" dirty="0"/>
              <a:t> 것으로 나타남</a:t>
            </a:r>
            <a:endParaRPr lang="en-US" altLang="ko-KR" dirty="0"/>
          </a:p>
          <a:p>
            <a:r>
              <a:rPr lang="ko-KR" altLang="en-US" dirty="0"/>
              <a:t>실제 리뷰에서 과일주스</a:t>
            </a:r>
            <a:r>
              <a:rPr lang="en-US" altLang="ko-KR" dirty="0"/>
              <a:t>, </a:t>
            </a:r>
            <a:r>
              <a:rPr lang="ko-KR" altLang="en-US" dirty="0"/>
              <a:t>우유</a:t>
            </a:r>
            <a:r>
              <a:rPr lang="en-US" altLang="ko-KR" dirty="0"/>
              <a:t>, </a:t>
            </a:r>
            <a:r>
              <a:rPr lang="ko-KR" altLang="en-US" dirty="0"/>
              <a:t>녹차</a:t>
            </a:r>
            <a:r>
              <a:rPr lang="en-US" altLang="ko-KR" dirty="0"/>
              <a:t>, </a:t>
            </a:r>
            <a:r>
              <a:rPr lang="ko-KR" altLang="en-US" dirty="0"/>
              <a:t>맥주 등 다양한 음료에 </a:t>
            </a:r>
            <a:r>
              <a:rPr lang="ko-KR" altLang="en-US" dirty="0" err="1"/>
              <a:t>타먹는</a:t>
            </a:r>
            <a:r>
              <a:rPr lang="ko-KR" altLang="en-US" dirty="0"/>
              <a:t> 레시피를 </a:t>
            </a:r>
            <a:r>
              <a:rPr lang="ko-KR" altLang="en-US" dirty="0" err="1"/>
              <a:t>확인할수있음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5591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레시피의 경우 </a:t>
            </a:r>
            <a:r>
              <a:rPr lang="ko-KR" altLang="en-US" dirty="0" err="1"/>
              <a:t>꿀스틱은</a:t>
            </a:r>
            <a:r>
              <a:rPr lang="ko-KR" altLang="en-US" dirty="0"/>
              <a:t> 음료에 </a:t>
            </a:r>
            <a:r>
              <a:rPr lang="ko-KR" altLang="en-US" dirty="0" err="1"/>
              <a:t>타먹는게</a:t>
            </a:r>
            <a:r>
              <a:rPr lang="ko-KR" altLang="en-US" dirty="0"/>
              <a:t> 일반적으로 가장 많이 나타나는 레시피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음료에서도 물</a:t>
            </a:r>
            <a:r>
              <a:rPr lang="en-US" altLang="ko-KR" dirty="0"/>
              <a:t>, </a:t>
            </a:r>
            <a:r>
              <a:rPr lang="ko-KR" altLang="en-US" dirty="0"/>
              <a:t>차</a:t>
            </a:r>
            <a:r>
              <a:rPr lang="en-US" altLang="ko-KR" dirty="0"/>
              <a:t>, </a:t>
            </a:r>
            <a:r>
              <a:rPr lang="ko-KR" altLang="en-US" dirty="0"/>
              <a:t>커피에 </a:t>
            </a:r>
            <a:r>
              <a:rPr lang="ko-KR" altLang="en-US" dirty="0" err="1"/>
              <a:t>타먹는</a:t>
            </a:r>
            <a:r>
              <a:rPr lang="ko-KR" altLang="en-US" dirty="0"/>
              <a:t> 비율이 </a:t>
            </a:r>
            <a:r>
              <a:rPr lang="en-US" altLang="ko-KR" dirty="0"/>
              <a:t>80%</a:t>
            </a:r>
            <a:r>
              <a:rPr lang="ko-KR" altLang="en-US" dirty="0"/>
              <a:t>이상으로 매우 높음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895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 err="1"/>
              <a:t>잇더컴퍼니는</a:t>
            </a:r>
            <a:r>
              <a:rPr lang="ko-KR" altLang="en-US" dirty="0"/>
              <a:t> 현재 </a:t>
            </a:r>
            <a:r>
              <a:rPr lang="ko-KR" altLang="en-US" baseline="0" dirty="0" err="1"/>
              <a:t>소포장</a:t>
            </a:r>
            <a:r>
              <a:rPr lang="ko-KR" altLang="en-US" baseline="0" dirty="0"/>
              <a:t> 꿀 제품을 기획하고자 하는데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앞에 보시는 것과 같이 시중에 </a:t>
            </a:r>
            <a:r>
              <a:rPr lang="ko-KR" altLang="en-US" baseline="0" dirty="0" err="1"/>
              <a:t>소포장</a:t>
            </a:r>
            <a:r>
              <a:rPr lang="ko-KR" altLang="en-US" baseline="0" dirty="0"/>
              <a:t> 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제품이 이미 너무 많은 만큼 새로운 경쟁력을 가진 제품 기획을 위한 분석이 필요했습니다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이에 저희가 데이터 </a:t>
            </a:r>
            <a:r>
              <a:rPr lang="ko-KR" altLang="en-US" baseline="0" dirty="0" err="1"/>
              <a:t>인텔리전스팀에</a:t>
            </a:r>
            <a:r>
              <a:rPr lang="ko-KR" altLang="en-US" baseline="0" dirty="0"/>
              <a:t> 소속되어 </a:t>
            </a:r>
            <a:r>
              <a:rPr lang="en-US" altLang="ko-KR" baseline="0" dirty="0"/>
              <a:t>‘</a:t>
            </a:r>
            <a:r>
              <a:rPr lang="ko-KR" altLang="en-US" baseline="0" dirty="0" err="1"/>
              <a:t>꿀스틱</a:t>
            </a:r>
            <a:r>
              <a:rPr lang="en-US" altLang="ko-KR" baseline="0" dirty="0"/>
              <a:t>＇</a:t>
            </a:r>
            <a:r>
              <a:rPr lang="ko-KR" altLang="en-US" baseline="0" dirty="0"/>
              <a:t>이라는 키워드를 받아 분석을 진행하게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960830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요청사항 이외에 추가적으로</a:t>
            </a:r>
            <a:r>
              <a:rPr lang="en-US" altLang="ko-KR" dirty="0"/>
              <a:t>, </a:t>
            </a:r>
            <a:r>
              <a:rPr lang="ko-KR" altLang="en-US" dirty="0"/>
              <a:t>맛과 </a:t>
            </a:r>
            <a:r>
              <a:rPr lang="ko-KR" altLang="en-US" dirty="0" err="1"/>
              <a:t>양에대한</a:t>
            </a:r>
            <a:r>
              <a:rPr lang="ko-KR" altLang="en-US" dirty="0"/>
              <a:t> 불만족 요인을 간단하게 해결해주기 위한 마케팅 방안으로 </a:t>
            </a:r>
            <a:r>
              <a:rPr lang="ko-KR" altLang="en-US" dirty="0" err="1"/>
              <a:t>꿀스틱</a:t>
            </a:r>
            <a:r>
              <a:rPr lang="ko-KR" altLang="en-US" dirty="0"/>
              <a:t> 전용 </a:t>
            </a:r>
            <a:r>
              <a:rPr lang="ko-KR" altLang="en-US" dirty="0" err="1"/>
              <a:t>꿀팁보틀을</a:t>
            </a:r>
            <a:r>
              <a:rPr lang="ko-KR" altLang="en-US" dirty="0"/>
              <a:t> 기획</a:t>
            </a:r>
            <a:endParaRPr lang="en-US" altLang="ko-KR" dirty="0"/>
          </a:p>
          <a:p>
            <a:r>
              <a:rPr lang="ko-KR" altLang="en-US" dirty="0" err="1"/>
              <a:t>앞서말햇듯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ko-KR" altLang="en-US" dirty="0" err="1"/>
              <a:t>꿀스틱</a:t>
            </a:r>
            <a:r>
              <a:rPr lang="ko-KR" altLang="en-US" dirty="0"/>
              <a:t> 제품들은 맛과 양에 대한 불만족이 존재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불만족은 </a:t>
            </a:r>
            <a:r>
              <a:rPr lang="ko-KR" altLang="en-US" dirty="0" err="1"/>
              <a:t>꿀스틱을</a:t>
            </a:r>
            <a:r>
              <a:rPr lang="ko-KR" altLang="en-US" dirty="0"/>
              <a:t> 다른 음식과 </a:t>
            </a:r>
            <a:r>
              <a:rPr lang="ko-KR" altLang="en-US" dirty="0" err="1"/>
              <a:t>함꼐</a:t>
            </a:r>
            <a:r>
              <a:rPr lang="ko-KR" altLang="en-US" dirty="0"/>
              <a:t> </a:t>
            </a:r>
            <a:r>
              <a:rPr lang="ko-KR" altLang="en-US" dirty="0" err="1"/>
              <a:t>먹을때</a:t>
            </a:r>
            <a:r>
              <a:rPr lang="ko-KR" altLang="en-US" dirty="0"/>
              <a:t> 발생하며</a:t>
            </a:r>
            <a:r>
              <a:rPr lang="en-US" altLang="ko-KR" dirty="0"/>
              <a:t>, </a:t>
            </a:r>
            <a:r>
              <a:rPr lang="ko-KR" altLang="en-US" dirty="0"/>
              <a:t>이때 음료와 </a:t>
            </a:r>
            <a:r>
              <a:rPr lang="ko-KR" altLang="en-US" dirty="0" err="1"/>
              <a:t>함꼐</a:t>
            </a:r>
            <a:r>
              <a:rPr lang="ko-KR" altLang="en-US" dirty="0"/>
              <a:t> 먹는 소비자들이 많았음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꿀스틱</a:t>
            </a:r>
            <a:r>
              <a:rPr lang="ko-KR" altLang="en-US" dirty="0"/>
              <a:t> 자체의 용량을 늘리기보다</a:t>
            </a:r>
            <a:r>
              <a:rPr lang="en-US" altLang="ko-KR" dirty="0"/>
              <a:t>, </a:t>
            </a:r>
            <a:r>
              <a:rPr lang="ko-KR" altLang="en-US" dirty="0" err="1"/>
              <a:t>꿀스틱과</a:t>
            </a:r>
            <a:r>
              <a:rPr lang="ko-KR" altLang="en-US" dirty="0"/>
              <a:t> 음료와의 최적의 비율을 제시해준다면 소비자들이 일정하게 보장된 맛을 </a:t>
            </a:r>
            <a:r>
              <a:rPr lang="ko-KR" altLang="en-US" dirty="0" err="1"/>
              <a:t>즐길수있게</a:t>
            </a:r>
            <a:r>
              <a:rPr lang="ko-KR" altLang="en-US" dirty="0"/>
              <a:t> 한다면 양에 대한 불만족이 </a:t>
            </a:r>
            <a:r>
              <a:rPr lang="ko-KR" altLang="en-US" dirty="0" err="1"/>
              <a:t>해결할수있다고</a:t>
            </a:r>
            <a:r>
              <a:rPr lang="ko-KR" altLang="en-US" dirty="0"/>
              <a:t> 판단됨</a:t>
            </a:r>
            <a:endParaRPr lang="en-US" altLang="ko-KR" dirty="0"/>
          </a:p>
          <a:p>
            <a:r>
              <a:rPr lang="ko-KR" altLang="en-US" dirty="0"/>
              <a:t>사진처럼 </a:t>
            </a:r>
            <a:r>
              <a:rPr lang="en-US" altLang="ko-KR" dirty="0"/>
              <a:t>1</a:t>
            </a:r>
            <a:r>
              <a:rPr lang="ko-KR" altLang="en-US" dirty="0"/>
              <a:t>포</a:t>
            </a:r>
            <a:r>
              <a:rPr lang="en-US" altLang="ko-KR" dirty="0"/>
              <a:t>, 2</a:t>
            </a:r>
            <a:r>
              <a:rPr lang="ko-KR" altLang="en-US" dirty="0"/>
              <a:t>포에 맞는 눈금을 </a:t>
            </a:r>
            <a:r>
              <a:rPr lang="ko-KR" altLang="en-US" dirty="0" err="1"/>
              <a:t>보틀에</a:t>
            </a:r>
            <a:r>
              <a:rPr lang="ko-KR" altLang="en-US" dirty="0"/>
              <a:t> 표시하는 것으로 간단히 음료와 </a:t>
            </a:r>
            <a:r>
              <a:rPr lang="ko-KR" altLang="en-US" dirty="0" err="1"/>
              <a:t>꿀스틱의</a:t>
            </a:r>
            <a:r>
              <a:rPr lang="ko-KR" altLang="en-US" dirty="0"/>
              <a:t> 최적의 비율 가이드라인을 제공할 수 있음</a:t>
            </a:r>
            <a:endParaRPr lang="en-US" altLang="ko-KR" dirty="0"/>
          </a:p>
          <a:p>
            <a:r>
              <a:rPr lang="ko-KR" altLang="en-US" dirty="0"/>
              <a:t>이런 </a:t>
            </a:r>
            <a:r>
              <a:rPr lang="ko-KR" altLang="en-US" dirty="0" err="1"/>
              <a:t>꿀스틱</a:t>
            </a:r>
            <a:r>
              <a:rPr lang="ko-KR" altLang="en-US" dirty="0"/>
              <a:t> 전용 </a:t>
            </a:r>
            <a:r>
              <a:rPr lang="en-US" altLang="ko-KR" dirty="0"/>
              <a:t>‘</a:t>
            </a:r>
            <a:r>
              <a:rPr lang="ko-KR" altLang="en-US" dirty="0" err="1"/>
              <a:t>꿀팁</a:t>
            </a:r>
            <a:r>
              <a:rPr lang="ko-KR" altLang="en-US" dirty="0"/>
              <a:t> </a:t>
            </a:r>
            <a:r>
              <a:rPr lang="ko-KR" altLang="en-US" dirty="0" err="1"/>
              <a:t>보틀</a:t>
            </a:r>
            <a:r>
              <a:rPr lang="en-US" altLang="ko-KR" dirty="0"/>
              <a:t>’</a:t>
            </a:r>
            <a:r>
              <a:rPr lang="ko-KR" altLang="en-US" dirty="0"/>
              <a:t>을 사은품 증정행사나 패키지 활용 등 다양한 방식으로 마케팅에 활용한다면 기존 소비자들의 불만족 사항을 충족시켜 더 많은 소비자들을 확보할 수 있을 거라 기대됨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aseline="0" dirty="0" err="1"/>
              <a:t>꿀조합</a:t>
            </a:r>
            <a:r>
              <a:rPr lang="ko-KR" altLang="en-US" baseline="0" dirty="0"/>
              <a:t> 스틱은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앞서 말한 기존 </a:t>
            </a:r>
            <a:r>
              <a:rPr lang="ko-KR" altLang="en-US" baseline="0" dirty="0" err="1"/>
              <a:t>꿀스틱에</a:t>
            </a:r>
            <a:r>
              <a:rPr lang="ko-KR" altLang="en-US" baseline="0" dirty="0"/>
              <a:t> 대한 소비자들의 불편사항을 해소하는 제품으로 </a:t>
            </a:r>
            <a:r>
              <a:rPr lang="ko-KR" altLang="en-US" baseline="0" dirty="0" err="1"/>
              <a:t>꿀스틱과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음료을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타먹을때</a:t>
            </a:r>
            <a:r>
              <a:rPr lang="ko-KR" altLang="en-US" baseline="0" dirty="0"/>
              <a:t> 최적의 비율을 제시해줌</a:t>
            </a:r>
            <a:endParaRPr lang="en-US" altLang="ko-KR" baseline="0" dirty="0"/>
          </a:p>
          <a:p>
            <a:r>
              <a:rPr lang="ko-KR" altLang="en-US" baseline="0" dirty="0"/>
              <a:t>저희가 </a:t>
            </a:r>
            <a:r>
              <a:rPr lang="ko-KR" altLang="en-US" baseline="0" dirty="0" err="1"/>
              <a:t>꿀팁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보틀이라고</a:t>
            </a:r>
            <a:r>
              <a:rPr lang="ko-KR" altLang="en-US" baseline="0" dirty="0"/>
              <a:t> 이름을 붙인 병은 아래 사진처럼 라인이 표시되어 있어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한포를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타먹을때</a:t>
            </a:r>
            <a:r>
              <a:rPr lang="ko-KR" altLang="en-US" baseline="0" dirty="0"/>
              <a:t> 가장 맛있게 먹을 수 있는 음료의 양을 알려줍니다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</a:t>
            </a:r>
            <a:r>
              <a:rPr lang="ko-KR" altLang="en-US" baseline="0" dirty="0" err="1"/>
              <a:t>꿀팁보틀을</a:t>
            </a:r>
            <a:r>
              <a:rPr lang="ko-KR" altLang="en-US" baseline="0" dirty="0"/>
              <a:t> 이용하여 소비자들은 임의로 계량하여 음료를 </a:t>
            </a:r>
            <a:r>
              <a:rPr lang="ko-KR" altLang="en-US" baseline="0" dirty="0" err="1"/>
              <a:t>타먹는</a:t>
            </a:r>
            <a:r>
              <a:rPr lang="ko-KR" altLang="en-US" baseline="0" dirty="0"/>
              <a:t> 귀찮음을 해소하고 항상 최적의 맛으로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음료를 마실 수 </a:t>
            </a:r>
            <a:r>
              <a:rPr lang="ko-KR" altLang="en-US" baseline="0" dirty="0" err="1"/>
              <a:t>있게됨</a:t>
            </a:r>
            <a:endParaRPr lang="en-US" altLang="ko-KR" baseline="0" dirty="0"/>
          </a:p>
          <a:p>
            <a:r>
              <a:rPr lang="ko-KR" altLang="en-US" baseline="0" dirty="0"/>
              <a:t>이렇게 최적의 맛을 보장하면서 앞서 말한 </a:t>
            </a:r>
            <a:r>
              <a:rPr lang="en-US" altLang="ko-KR" dirty="0"/>
              <a:t>“</a:t>
            </a:r>
            <a:r>
              <a:rPr lang="ko-KR" altLang="en-US" dirty="0"/>
              <a:t>더욱 특별한 맛을 선사하는 천연 벌꿀</a:t>
            </a:r>
            <a:r>
              <a:rPr lang="en-US" altLang="ko-KR" dirty="0"/>
              <a:t>＂</a:t>
            </a:r>
            <a:r>
              <a:rPr lang="ko-KR" altLang="en-US" dirty="0"/>
              <a:t>이라는 저희 브랜딩에도</a:t>
            </a:r>
            <a:r>
              <a:rPr lang="ko-KR" altLang="en-US" baseline="0" dirty="0"/>
              <a:t> 더욱 힘을 실어 </a:t>
            </a:r>
            <a:r>
              <a:rPr lang="ko-KR" altLang="en-US" baseline="0" dirty="0" err="1"/>
              <a:t>줄수</a:t>
            </a:r>
            <a:r>
              <a:rPr lang="ko-KR" altLang="en-US" baseline="0" dirty="0"/>
              <a:t> 있음</a:t>
            </a:r>
            <a:endParaRPr lang="en-US" altLang="ko-KR" baseline="0" dirty="0"/>
          </a:p>
          <a:p>
            <a:r>
              <a:rPr lang="ko-KR" altLang="en-US" baseline="0" dirty="0"/>
              <a:t>또한 추후 첨가물을 </a:t>
            </a:r>
            <a:r>
              <a:rPr lang="ko-KR" altLang="en-US" baseline="0" dirty="0" err="1"/>
              <a:t>추가할때도</a:t>
            </a:r>
            <a:r>
              <a:rPr lang="ko-KR" altLang="en-US" baseline="0" dirty="0"/>
              <a:t> 음료와 잘 어울리는 첨가물을 고려해 소비자들이 더 맛있는 꿀음료를 제작할 수 있도록 </a:t>
            </a:r>
            <a:r>
              <a:rPr lang="ko-KR" altLang="en-US" baseline="0" dirty="0" err="1"/>
              <a:t>도울수있고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꿀팁보틀의</a:t>
            </a:r>
            <a:r>
              <a:rPr lang="ko-KR" altLang="en-US" baseline="0" dirty="0"/>
              <a:t> 디자인에 캐릭터를 활용해 </a:t>
            </a:r>
            <a:r>
              <a:rPr lang="en-US" altLang="ko-KR" baseline="0" dirty="0"/>
              <a:t>2030</a:t>
            </a:r>
            <a:r>
              <a:rPr lang="ko-KR" altLang="en-US" baseline="0" dirty="0"/>
              <a:t>대를 </a:t>
            </a:r>
            <a:r>
              <a:rPr lang="ko-KR" altLang="en-US" baseline="0" dirty="0" err="1"/>
              <a:t>공략하는등</a:t>
            </a:r>
            <a:r>
              <a:rPr lang="ko-KR" altLang="en-US" baseline="0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215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이러한 분석 결과를 바탕으로 저희 프로젝트의 수행 결과를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11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말씀드렸듯이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잇더컴퍼니의</a:t>
            </a:r>
            <a:r>
              <a:rPr lang="ko-KR" altLang="en-US" dirty="0"/>
              <a:t> 데이터 </a:t>
            </a:r>
            <a:r>
              <a:rPr lang="ko-KR" altLang="en-US" dirty="0" err="1"/>
              <a:t>인텔리전스</a:t>
            </a:r>
            <a:r>
              <a:rPr lang="ko-KR" altLang="en-US" dirty="0"/>
              <a:t> 팀에 소속되어 </a:t>
            </a:r>
            <a:r>
              <a:rPr lang="ko-KR" altLang="en-US" dirty="0" err="1"/>
              <a:t>꿀스틱</a:t>
            </a:r>
            <a:r>
              <a:rPr lang="ko-KR" altLang="en-US" dirty="0"/>
              <a:t> 신제품 개발 프로세스에 참여</a:t>
            </a:r>
            <a:endParaRPr lang="en-US" altLang="ko-KR" dirty="0"/>
          </a:p>
          <a:p>
            <a:r>
              <a:rPr lang="ko-KR" altLang="en-US" dirty="0" err="1"/>
              <a:t>잇더컴퍼니의</a:t>
            </a:r>
            <a:r>
              <a:rPr lang="ko-KR" altLang="en-US" dirty="0"/>
              <a:t> </a:t>
            </a:r>
            <a:r>
              <a:rPr lang="ko-KR" altLang="en-US" dirty="0" err="1"/>
              <a:t>꿀스틱</a:t>
            </a:r>
            <a:r>
              <a:rPr lang="ko-KR" altLang="en-US" dirty="0"/>
              <a:t> 신제품 개발 프로세스 일정표는 보시는 것과 같으며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ko-KR" altLang="en-US" dirty="0" err="1"/>
              <a:t>꿀스틱</a:t>
            </a:r>
            <a:r>
              <a:rPr lang="ko-KR" altLang="en-US" dirty="0"/>
              <a:t> 신제품 개발 프로세스의 첫 단계인</a:t>
            </a:r>
            <a:r>
              <a:rPr lang="en-US" altLang="ko-KR" dirty="0"/>
              <a:t>, </a:t>
            </a:r>
            <a:r>
              <a:rPr lang="ko-KR" altLang="en-US" dirty="0"/>
              <a:t>트렌드 및 시장조사를 담당</a:t>
            </a:r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요청받은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 사항에 대한 분석을 바탕으로 저희는 보고서를 작성해 신제품 기획을 위해 마케팅팀에게 전달</a:t>
            </a:r>
            <a:endParaRPr lang="en-US" altLang="ko-KR" dirty="0"/>
          </a:p>
          <a:p>
            <a:r>
              <a:rPr lang="ko-KR" altLang="en-US" dirty="0"/>
              <a:t>저희 분석은 마케팅팀과 온라인사업팀</a:t>
            </a:r>
            <a:r>
              <a:rPr lang="en-US" altLang="ko-KR" dirty="0"/>
              <a:t>, </a:t>
            </a:r>
            <a:r>
              <a:rPr lang="ko-KR" altLang="en-US" dirty="0" err="1"/>
              <a:t>큐레이션센터</a:t>
            </a:r>
            <a:r>
              <a:rPr lang="ko-KR" altLang="en-US" dirty="0"/>
              <a:t> 등의 담당부서들을 거쳐 실제 </a:t>
            </a:r>
            <a:r>
              <a:rPr lang="ko-KR" altLang="en-US" dirty="0" err="1"/>
              <a:t>꿀스틱</a:t>
            </a:r>
            <a:r>
              <a:rPr lang="ko-KR" altLang="en-US" dirty="0"/>
              <a:t> 제품 출시에 활용될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87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 보안상 자세한 부분을 언급할 순 없지만</a:t>
            </a:r>
            <a:r>
              <a:rPr lang="en-US" altLang="ko-KR" dirty="0"/>
              <a:t>, </a:t>
            </a:r>
            <a:r>
              <a:rPr lang="ko-KR" altLang="en-US" dirty="0"/>
              <a:t>현재 저희 분석 보고서를 토대로 마케팅팀의 신제품 기획안이 다음과 같이 작성된 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5485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프로젝트를 수행하며 보완하고 싶었던 사항에 대해 말씀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7783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자연어 데이터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r>
              <a:rPr lang="en-US" altLang="ko-KR" dirty="0"/>
              <a:t> </a:t>
            </a:r>
            <a:r>
              <a:rPr lang="ko-KR" altLang="en-US" dirty="0"/>
              <a:t>특히 한국어 데이터를 다룬 만큼</a:t>
            </a:r>
            <a:r>
              <a:rPr lang="en-US" altLang="ko-KR" dirty="0"/>
              <a:t>, </a:t>
            </a:r>
            <a:r>
              <a:rPr lang="ko-KR" altLang="en-US" dirty="0"/>
              <a:t>전처리가 기대처럼 안되는 부분이 많았는데</a:t>
            </a:r>
            <a:r>
              <a:rPr lang="en-US" altLang="ko-KR" dirty="0"/>
              <a:t>, </a:t>
            </a:r>
            <a:r>
              <a:rPr lang="ko-KR" altLang="en-US" dirty="0"/>
              <a:t>더 많은 알고리즘과 방법론들을 시도하여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과정을 개선한다면 더 좋을 것</a:t>
            </a:r>
            <a:endParaRPr lang="en-US" altLang="ko-KR" dirty="0"/>
          </a:p>
          <a:p>
            <a:r>
              <a:rPr lang="ko-KR" altLang="en-US" dirty="0"/>
              <a:t>그리고 저희의 분석을 바탕으로 대시보드까지 구현한다면 좋은 경험이 </a:t>
            </a:r>
            <a:r>
              <a:rPr lang="ko-KR" altLang="en-US" dirty="0" err="1"/>
              <a:t>될것이라</a:t>
            </a:r>
            <a:r>
              <a:rPr lang="ko-KR" altLang="en-US" dirty="0"/>
              <a:t> 생각</a:t>
            </a:r>
            <a:endParaRPr lang="en-US" altLang="ko-KR" dirty="0"/>
          </a:p>
          <a:p>
            <a:r>
              <a:rPr lang="ko-KR" altLang="en-US" dirty="0"/>
              <a:t>분석을 바탕으로 실제 마케팅 전략까지 구상한다면 다양한 능력을 키울 수 있을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61759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참고자료는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1393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 마침</a:t>
            </a:r>
            <a:endParaRPr lang="en-US" altLang="ko-KR" dirty="0"/>
          </a:p>
          <a:p>
            <a:r>
              <a:rPr lang="ko-KR" altLang="en-US" dirty="0"/>
              <a:t>감사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37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전체 구조는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</a:t>
            </a:r>
            <a:r>
              <a:rPr lang="ko-KR" altLang="en-US" dirty="0" err="1"/>
              <a:t>꿀스틱에</a:t>
            </a:r>
            <a:r>
              <a:rPr lang="ko-KR" altLang="en-US" dirty="0"/>
              <a:t> 대한 소비자들의 반응을 담고 있는 외부 데이터를 직접 크롤링하고</a:t>
            </a:r>
            <a:r>
              <a:rPr lang="en-US" altLang="ko-KR" dirty="0"/>
              <a:t>, </a:t>
            </a:r>
            <a:endParaRPr lang="en-US" altLang="ko-KR" baseline="0" dirty="0"/>
          </a:p>
          <a:p>
            <a:r>
              <a:rPr lang="ko-KR" altLang="en-US" baseline="0" dirty="0"/>
              <a:t>이후 </a:t>
            </a:r>
            <a:r>
              <a:rPr lang="ko-KR" altLang="en-US" baseline="0" dirty="0" err="1"/>
              <a:t>전처리</a:t>
            </a:r>
            <a:r>
              <a:rPr lang="ko-KR" altLang="en-US" baseline="0" dirty="0"/>
              <a:t> 과정을 거쳐 데이터 분석을 통해 인사이트를 뽑아내고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실제 신제품 기획으로 연결시키고자 함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4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프로젝트과정에서 데이터 수집 및 분석을</a:t>
            </a:r>
            <a:r>
              <a:rPr lang="ko-KR" altLang="en-US" baseline="0" dirty="0"/>
              <a:t> 위해 파이썬 언어를 기본적으로 사용하고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추가적으로 </a:t>
            </a:r>
            <a:r>
              <a:rPr lang="ko-KR" altLang="en-US" baseline="0" dirty="0" err="1"/>
              <a:t>태블로를</a:t>
            </a:r>
            <a:r>
              <a:rPr lang="ko-KR" altLang="en-US" baseline="0" dirty="0"/>
              <a:t> 사용하여 시각화를 진행했습니다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3445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두잇팀은</a:t>
            </a:r>
            <a:r>
              <a:rPr lang="ko-KR" altLang="en-US" dirty="0"/>
              <a:t> 홍성욱 팀장님과 권영재</a:t>
            </a:r>
            <a:r>
              <a:rPr lang="en-US" altLang="ko-KR" dirty="0"/>
              <a:t>, </a:t>
            </a:r>
            <a:r>
              <a:rPr lang="ko-KR" altLang="en-US" dirty="0" err="1"/>
              <a:t>신익환</a:t>
            </a:r>
            <a:r>
              <a:rPr lang="ko-KR" altLang="en-US" dirty="0"/>
              <a:t> 팀원으로 구성되었으며</a:t>
            </a:r>
            <a:r>
              <a:rPr lang="en-US" altLang="ko-KR" dirty="0"/>
              <a:t>, </a:t>
            </a:r>
            <a:r>
              <a:rPr lang="ko-KR" altLang="en-US" dirty="0"/>
              <a:t>담당 업무는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417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프로젝트는 사전 기획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시각화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 보고서 작성 단계로 진행되었으며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상세 일정은 다음과 같습니다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6857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저희는 분석에 들어가기 앞서 </a:t>
            </a:r>
            <a:r>
              <a:rPr lang="ko-KR" altLang="en-US" dirty="0" err="1"/>
              <a:t>잇더컴퍼니</a:t>
            </a:r>
            <a:r>
              <a:rPr lang="ko-KR" altLang="en-US" dirty="0"/>
              <a:t> 측과의 미팅을 통해 </a:t>
            </a:r>
            <a:r>
              <a:rPr lang="en-US" altLang="ko-KR" dirty="0"/>
              <a:t>‘</a:t>
            </a:r>
            <a:r>
              <a:rPr lang="ko-KR" altLang="en-US" dirty="0" err="1"/>
              <a:t>꿀스틱</a:t>
            </a:r>
            <a:r>
              <a:rPr lang="en-US" altLang="ko-KR" dirty="0"/>
              <a:t>＇</a:t>
            </a:r>
            <a:r>
              <a:rPr lang="ko-KR" altLang="en-US" dirty="0"/>
              <a:t>키워드 내에서 </a:t>
            </a:r>
            <a:r>
              <a:rPr lang="en-US" altLang="ko-KR" dirty="0"/>
              <a:t>4</a:t>
            </a:r>
            <a:r>
              <a:rPr lang="ko-KR" altLang="en-US" dirty="0"/>
              <a:t>가지 상세 분석 요청사항을 </a:t>
            </a:r>
            <a:r>
              <a:rPr lang="ko-KR" altLang="en-US" dirty="0" err="1"/>
              <a:t>안내받았습니다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상세 요청사항은 다음과 같이 제품 브랜딩 방향성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패키지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선호도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첨가물에 대한 선호도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활용 레시피 선호도의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</a:t>
            </a:r>
            <a:r>
              <a:rPr lang="ko-KR" altLang="en-US" baseline="0" dirty="0" err="1"/>
              <a:t>사항이였으며</a:t>
            </a:r>
            <a:r>
              <a:rPr lang="ko-KR" altLang="en-US" baseline="0" dirty="0"/>
              <a:t> 브랜딩의 경우 </a:t>
            </a:r>
            <a:r>
              <a:rPr lang="ko-KR" altLang="en-US" baseline="0" dirty="0" err="1"/>
              <a:t>잇더컴퍼니가</a:t>
            </a:r>
            <a:r>
              <a:rPr lang="ko-KR" altLang="en-US" baseline="0" dirty="0"/>
              <a:t> 제주 기업인 만큼 제주의 꿀을 사용한 </a:t>
            </a:r>
            <a:r>
              <a:rPr lang="ko-KR" altLang="en-US" baseline="0" dirty="0" err="1"/>
              <a:t>꿀스틱으로</a:t>
            </a:r>
            <a:r>
              <a:rPr lang="ko-KR" altLang="en-US" baseline="0" dirty="0"/>
              <a:t> 방향성을 생각하고 있어 그 점을 고려한 분석이 필요했습니다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216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3.png"/><Relationship Id="rId5" Type="http://schemas.openxmlformats.org/officeDocument/2006/relationships/image" Target="../media/image45.png"/><Relationship Id="rId10" Type="http://schemas.openxmlformats.org/officeDocument/2006/relationships/image" Target="../media/image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svg"/><Relationship Id="rId10" Type="http://schemas.openxmlformats.org/officeDocument/2006/relationships/image" Target="../media/image3.png"/><Relationship Id="rId4" Type="http://schemas.openxmlformats.org/officeDocument/2006/relationships/image" Target="../media/image45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3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jpeg"/><Relationship Id="rId3" Type="http://schemas.openxmlformats.org/officeDocument/2006/relationships/image" Target="../media/image2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ikidocs.net/22660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onologg/KoELECTRA" TargetMode="External"/><Relationship Id="rId5" Type="http://schemas.openxmlformats.org/officeDocument/2006/relationships/hyperlink" Target="http://m.apparelnews.co.kr/news/news_view/?idx=191511" TargetMode="External"/><Relationship Id="rId4" Type="http://schemas.openxmlformats.org/officeDocument/2006/relationships/hyperlink" Target="http://www.koreanclick.com/insights/newsletter_view.html?code=topic&amp;id=578&amp;page=1&amp;utm_source=boa" TargetMode="External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36847" y="3613686"/>
            <a:ext cx="12844616" cy="2192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소비자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검색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키워드를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활용한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</a:p>
          <a:p>
            <a:pPr algn="ctr">
              <a:lnSpc>
                <a:spcPts val="5701"/>
              </a:lnSpc>
            </a:pPr>
            <a:endParaRPr lang="en-US" sz="5701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ts val="5701"/>
              </a:lnSpc>
            </a:pP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식품소비트렌드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분석</a:t>
            </a:r>
            <a:r>
              <a:rPr lang="en-US" sz="5701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및 </a:t>
            </a:r>
            <a:r>
              <a:rPr lang="en-US" sz="5701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예측</a:t>
            </a:r>
            <a:endParaRPr lang="en-US" sz="5701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35324" y="7277100"/>
            <a:ext cx="356642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7"/>
              </a:lnSpc>
              <a:spcBef>
                <a:spcPct val="0"/>
              </a:spcBef>
            </a:pP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TEAM 5조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두잇</a:t>
            </a:r>
            <a:endParaRPr lang="en-US" sz="2297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r">
              <a:lnSpc>
                <a:spcPts val="3217"/>
              </a:lnSpc>
              <a:spcBef>
                <a:spcPct val="0"/>
              </a:spcBef>
            </a:pP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: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홍성욱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권영재</a:t>
            </a:r>
            <a:r>
              <a:rPr lang="en-US" sz="2297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en-US" sz="2297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신익환</a:t>
            </a:r>
            <a:endParaRPr lang="en-US" sz="2297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1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22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8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821680" y="4076700"/>
            <a:ext cx="12172958" cy="3828106"/>
            <a:chOff x="821680" y="4516306"/>
            <a:chExt cx="12172958" cy="2890844"/>
          </a:xfrm>
        </p:grpSpPr>
        <p:sp>
          <p:nvSpPr>
            <p:cNvPr id="4" name="Freeform 4"/>
            <p:cNvSpPr/>
            <p:nvPr/>
          </p:nvSpPr>
          <p:spPr>
            <a:xfrm>
              <a:off x="1272439" y="4628668"/>
              <a:ext cx="1709816" cy="872087"/>
            </a:xfrm>
            <a:custGeom>
              <a:avLst/>
              <a:gdLst/>
              <a:ahLst/>
              <a:cxnLst/>
              <a:rect l="l" t="t" r="r" b="b"/>
              <a:pathLst>
                <a:path w="2279754" h="1162782">
                  <a:moveTo>
                    <a:pt x="0" y="0"/>
                  </a:moveTo>
                  <a:lnTo>
                    <a:pt x="2279754" y="0"/>
                  </a:lnTo>
                  <a:lnTo>
                    <a:pt x="2279754" y="1162782"/>
                  </a:lnTo>
                  <a:lnTo>
                    <a:pt x="0" y="1162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9537" b="-103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634962" y="4887526"/>
              <a:ext cx="1726382" cy="397174"/>
            </a:xfrm>
            <a:custGeom>
              <a:avLst/>
              <a:gdLst/>
              <a:ahLst/>
              <a:cxnLst/>
              <a:rect l="l" t="t" r="r" b="b"/>
              <a:pathLst>
                <a:path w="2301842" h="529565">
                  <a:moveTo>
                    <a:pt x="0" y="0"/>
                  </a:moveTo>
                  <a:lnTo>
                    <a:pt x="2301842" y="0"/>
                  </a:lnTo>
                  <a:lnTo>
                    <a:pt x="2301842" y="529565"/>
                  </a:lnTo>
                  <a:lnTo>
                    <a:pt x="0" y="5295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935594" y="4763974"/>
              <a:ext cx="1709816" cy="644279"/>
            </a:xfrm>
            <a:custGeom>
              <a:avLst/>
              <a:gdLst/>
              <a:ahLst/>
              <a:cxnLst/>
              <a:rect l="l" t="t" r="r" b="b"/>
              <a:pathLst>
                <a:path w="2279754" h="859038">
                  <a:moveTo>
                    <a:pt x="0" y="0"/>
                  </a:moveTo>
                  <a:lnTo>
                    <a:pt x="2279754" y="0"/>
                  </a:lnTo>
                  <a:lnTo>
                    <a:pt x="2279754" y="859037"/>
                  </a:lnTo>
                  <a:lnTo>
                    <a:pt x="0" y="859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8374156" y="4785375"/>
              <a:ext cx="1709816" cy="601477"/>
            </a:xfrm>
            <a:custGeom>
              <a:avLst/>
              <a:gdLst/>
              <a:ahLst/>
              <a:cxnLst/>
              <a:rect l="l" t="t" r="r" b="b"/>
              <a:pathLst>
                <a:path w="2279754" h="801969">
                  <a:moveTo>
                    <a:pt x="0" y="0"/>
                  </a:moveTo>
                  <a:lnTo>
                    <a:pt x="2279754" y="0"/>
                  </a:lnTo>
                  <a:lnTo>
                    <a:pt x="2279754" y="801969"/>
                  </a:lnTo>
                  <a:lnTo>
                    <a:pt x="0" y="801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734262" y="4861669"/>
              <a:ext cx="1705766" cy="448886"/>
            </a:xfrm>
            <a:custGeom>
              <a:avLst/>
              <a:gdLst/>
              <a:ahLst/>
              <a:cxnLst/>
              <a:rect l="l" t="t" r="r" b="b"/>
              <a:pathLst>
                <a:path w="2274355" h="598514">
                  <a:moveTo>
                    <a:pt x="0" y="0"/>
                  </a:moveTo>
                  <a:lnTo>
                    <a:pt x="2274354" y="0"/>
                  </a:lnTo>
                  <a:lnTo>
                    <a:pt x="2274354" y="598515"/>
                  </a:lnTo>
                  <a:lnTo>
                    <a:pt x="0" y="598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203611" y="6403755"/>
              <a:ext cx="1778644" cy="610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30~40대                       </a:t>
              </a: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133개의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55,796건의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670929" y="6407703"/>
              <a:ext cx="1706135" cy="406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20대</a:t>
              </a: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1,768건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블로그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5888377" y="6403755"/>
              <a:ext cx="1913948" cy="610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30~40대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여성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18개의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- 10,476건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265531" y="6366553"/>
              <a:ext cx="2083366" cy="813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이용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20~30대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여성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워커비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입점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46개의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상품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>
                <a:lnSpc>
                  <a:spcPts val="2099"/>
                </a:lnSpc>
                <a:spcBef>
                  <a:spcPct val="0"/>
                </a:spcBef>
              </a:pP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- 4,924건의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r>
                <a:rPr lang="en-US" sz="1499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endParaRPr lang="en-US" sz="1499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734261" y="6359409"/>
              <a:ext cx="2085529" cy="610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주 이용 20~30대 여성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총 48개 상품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- 1,921건의 리뷰</a:t>
              </a:r>
            </a:p>
          </p:txBody>
        </p:sp>
        <p:sp>
          <p:nvSpPr>
            <p:cNvPr id="53" name="AutoShape 53"/>
            <p:cNvSpPr/>
            <p:nvPr/>
          </p:nvSpPr>
          <p:spPr>
            <a:xfrm>
              <a:off x="821680" y="5933800"/>
              <a:ext cx="12172958" cy="2572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 flipH="1" flipV="1">
              <a:off x="3351365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5"/>
            <p:cNvSpPr/>
            <p:nvPr/>
          </p:nvSpPr>
          <p:spPr>
            <a:xfrm flipH="1" flipV="1">
              <a:off x="5605893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56"/>
            <p:cNvSpPr/>
            <p:nvPr/>
          </p:nvSpPr>
          <p:spPr>
            <a:xfrm flipH="1" flipV="1">
              <a:off x="7933164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57"/>
            <p:cNvSpPr/>
            <p:nvPr/>
          </p:nvSpPr>
          <p:spPr>
            <a:xfrm flipH="1" flipV="1">
              <a:off x="10407808" y="4516306"/>
              <a:ext cx="7326" cy="2890844"/>
            </a:xfrm>
            <a:prstGeom prst="line">
              <a:avLst/>
            </a:prstGeom>
            <a:ln w="9525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9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5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 플랫폼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6A3B13-ABE9-086F-2A91-4D45FC173548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29B59AD9-D1CE-6504-1C34-01FF15D43CC7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F6855A1-005F-F42B-453E-C3EC76770CC6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08F37393-748C-1D83-DF9B-89C53387A57F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27">
                <a:extLst>
                  <a:ext uri="{FF2B5EF4-FFF2-40B4-BE49-F238E27FC236}">
                    <a16:creationId xmlns:a16="http://schemas.microsoft.com/office/drawing/2014/main" id="{8D232139-518F-0B0A-DAE6-314CD83374C2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" name="Group 33">
              <a:extLst>
                <a:ext uri="{FF2B5EF4-FFF2-40B4-BE49-F238E27FC236}">
                  <a16:creationId xmlns:a16="http://schemas.microsoft.com/office/drawing/2014/main" id="{4D69D1BD-2FF3-D5DA-2DC8-64C82EB11CB8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30" name="Group 34">
                <a:extLst>
                  <a:ext uri="{FF2B5EF4-FFF2-40B4-BE49-F238E27FC236}">
                    <a16:creationId xmlns:a16="http://schemas.microsoft.com/office/drawing/2014/main" id="{2CBE41FA-0599-4C67-C94C-B5A6287E6BD9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2" name="Freeform 35">
                  <a:extLst>
                    <a:ext uri="{FF2B5EF4-FFF2-40B4-BE49-F238E27FC236}">
                      <a16:creationId xmlns:a16="http://schemas.microsoft.com/office/drawing/2014/main" id="{1A17B9B3-30B4-E57A-3411-BDC33A15FC91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3" name="Freeform 36">
                  <a:extLst>
                    <a:ext uri="{FF2B5EF4-FFF2-40B4-BE49-F238E27FC236}">
                      <a16:creationId xmlns:a16="http://schemas.microsoft.com/office/drawing/2014/main" id="{259930C3-7D19-20C9-878F-533905A0DA2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1" name="TextBox 37">
                <a:extLst>
                  <a:ext uri="{FF2B5EF4-FFF2-40B4-BE49-F238E27FC236}">
                    <a16:creationId xmlns:a16="http://schemas.microsoft.com/office/drawing/2014/main" id="{57F77EA2-DC55-88AB-D1A8-A345BF4C15D7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" name="Group 38">
              <a:extLst>
                <a:ext uri="{FF2B5EF4-FFF2-40B4-BE49-F238E27FC236}">
                  <a16:creationId xmlns:a16="http://schemas.microsoft.com/office/drawing/2014/main" id="{A7E98697-BD29-8719-9533-E472A6F773D2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6" name="Group 39">
                <a:extLst>
                  <a:ext uri="{FF2B5EF4-FFF2-40B4-BE49-F238E27FC236}">
                    <a16:creationId xmlns:a16="http://schemas.microsoft.com/office/drawing/2014/main" id="{0D0676FC-FF8B-A3E7-180F-4E18806A078D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8" name="Freeform 40">
                  <a:extLst>
                    <a:ext uri="{FF2B5EF4-FFF2-40B4-BE49-F238E27FC236}">
                      <a16:creationId xmlns:a16="http://schemas.microsoft.com/office/drawing/2014/main" id="{71BE3DEF-5309-2F61-D5BB-9705236D9D9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9" name="Freeform 41">
                  <a:extLst>
                    <a:ext uri="{FF2B5EF4-FFF2-40B4-BE49-F238E27FC236}">
                      <a16:creationId xmlns:a16="http://schemas.microsoft.com/office/drawing/2014/main" id="{ACC4A612-EDD4-DA3F-A69F-11ACF8233B2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Box 42">
                <a:extLst>
                  <a:ext uri="{FF2B5EF4-FFF2-40B4-BE49-F238E27FC236}">
                    <a16:creationId xmlns:a16="http://schemas.microsoft.com/office/drawing/2014/main" id="{A7383C0E-B56C-1F41-B65E-4C02A81EA583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2" name="AutoShape 56">
              <a:extLst>
                <a:ext uri="{FF2B5EF4-FFF2-40B4-BE49-F238E27FC236}">
                  <a16:creationId xmlns:a16="http://schemas.microsoft.com/office/drawing/2014/main" id="{E37D9EA2-4AD2-43D1-75A3-5429062FC111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57">
              <a:extLst>
                <a:ext uri="{FF2B5EF4-FFF2-40B4-BE49-F238E27FC236}">
                  <a16:creationId xmlns:a16="http://schemas.microsoft.com/office/drawing/2014/main" id="{DC4B0BE9-2C68-5A72-1135-DC5517120344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755C9BD1-0A4D-0DBE-27CA-FD1B2A67A496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5B36AE84-5DAF-B73F-8F54-6671D7B9B425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7D1E0D10-178B-D3A2-9321-40ADF2781E54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32">
                <a:extLst>
                  <a:ext uri="{FF2B5EF4-FFF2-40B4-BE49-F238E27FC236}">
                    <a16:creationId xmlns:a16="http://schemas.microsoft.com/office/drawing/2014/main" id="{B3AB99FD-E72D-BAF5-CCB5-BED0340A0954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9283DFD1-34BC-E41F-1347-E629028853B7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2" name="Freeform 45">
                <a:extLst>
                  <a:ext uri="{FF2B5EF4-FFF2-40B4-BE49-F238E27FC236}">
                    <a16:creationId xmlns:a16="http://schemas.microsoft.com/office/drawing/2014/main" id="{2816FD13-4EEC-7051-32C8-69783BBA6944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47">
                <a:extLst>
                  <a:ext uri="{FF2B5EF4-FFF2-40B4-BE49-F238E27FC236}">
                    <a16:creationId xmlns:a16="http://schemas.microsoft.com/office/drawing/2014/main" id="{6707A69D-3E3C-53FB-C271-7E3F245C3CBB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7" name="AutoShape 53">
              <a:extLst>
                <a:ext uri="{FF2B5EF4-FFF2-40B4-BE49-F238E27FC236}">
                  <a16:creationId xmlns:a16="http://schemas.microsoft.com/office/drawing/2014/main" id="{149A8374-063B-332C-B8DD-A17C7729DC4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54">
              <a:extLst>
                <a:ext uri="{FF2B5EF4-FFF2-40B4-BE49-F238E27FC236}">
                  <a16:creationId xmlns:a16="http://schemas.microsoft.com/office/drawing/2014/main" id="{93AA216D-7EBC-6DDA-CD96-E783A9D1AC8B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517C0F-5732-D073-FFDD-9CE3BFA5F126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0" name="Freeform 50">
                <a:extLst>
                  <a:ext uri="{FF2B5EF4-FFF2-40B4-BE49-F238E27FC236}">
                    <a16:creationId xmlns:a16="http://schemas.microsoft.com/office/drawing/2014/main" id="{E3D23DF2-CFB2-82D6-D39B-EEF9D19615B3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52">
                <a:extLst>
                  <a:ext uri="{FF2B5EF4-FFF2-40B4-BE49-F238E27FC236}">
                    <a16:creationId xmlns:a16="http://schemas.microsoft.com/office/drawing/2014/main" id="{49351179-B6A2-15AF-B5E5-76D5DCC1D2A4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946038">
            <a:off x="4317861" y="2350251"/>
            <a:ext cx="6190220" cy="6239306"/>
            <a:chOff x="0" y="0"/>
            <a:chExt cx="7854089" cy="7731897"/>
          </a:xfrm>
        </p:grpSpPr>
        <p:sp>
          <p:nvSpPr>
            <p:cNvPr id="5" name="AutoShape 5"/>
            <p:cNvSpPr/>
            <p:nvPr/>
          </p:nvSpPr>
          <p:spPr>
            <a:xfrm flipV="1">
              <a:off x="3404726" y="1366247"/>
              <a:ext cx="1474531" cy="2544781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437359" y="3905644"/>
              <a:ext cx="2962468" cy="1076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3404726" y="3905644"/>
              <a:ext cx="1474640" cy="256074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 rot="1946038">
              <a:off x="3898711" y="3676891"/>
              <a:ext cx="4005340" cy="978635"/>
            </a:xfrm>
            <a:custGeom>
              <a:avLst/>
              <a:gdLst/>
              <a:ahLst/>
              <a:cxnLst/>
              <a:rect l="l" t="t" r="r" b="b"/>
              <a:pathLst>
                <a:path w="4005340" h="978635">
                  <a:moveTo>
                    <a:pt x="0" y="0"/>
                  </a:moveTo>
                  <a:lnTo>
                    <a:pt x="4005340" y="0"/>
                  </a:lnTo>
                  <a:lnTo>
                    <a:pt x="4005340" y="978635"/>
                  </a:lnTo>
                  <a:lnTo>
                    <a:pt x="0" y="97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 rot="1946038">
              <a:off x="131169" y="945076"/>
              <a:ext cx="4005340" cy="1654085"/>
            </a:xfrm>
            <a:custGeom>
              <a:avLst/>
              <a:gdLst/>
              <a:ahLst/>
              <a:cxnLst/>
              <a:rect l="l" t="t" r="r" b="b"/>
              <a:pathLst>
                <a:path w="4005340" h="1654085">
                  <a:moveTo>
                    <a:pt x="0" y="0"/>
                  </a:moveTo>
                  <a:lnTo>
                    <a:pt x="4005340" y="0"/>
                  </a:lnTo>
                  <a:lnTo>
                    <a:pt x="4005340" y="1654086"/>
                  </a:lnTo>
                  <a:lnTo>
                    <a:pt x="0" y="165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77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 rot="1946038">
              <a:off x="257683" y="4927615"/>
              <a:ext cx="4005340" cy="1876557"/>
            </a:xfrm>
            <a:custGeom>
              <a:avLst/>
              <a:gdLst/>
              <a:ahLst/>
              <a:cxnLst/>
              <a:rect l="l" t="t" r="r" b="b"/>
              <a:pathLst>
                <a:path w="4005340" h="1876557">
                  <a:moveTo>
                    <a:pt x="0" y="0"/>
                  </a:moveTo>
                  <a:lnTo>
                    <a:pt x="4005340" y="0"/>
                  </a:lnTo>
                  <a:lnTo>
                    <a:pt x="4005340" y="1876558"/>
                  </a:lnTo>
                  <a:lnTo>
                    <a:pt x="0" y="187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7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 툴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F76AAA-A4FC-CD67-68A1-75935C04236A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918A33D5-40D8-5958-A685-D7B2ED830D70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B0471B-0686-94AF-0887-87CFB8A7BE53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68" name="Freeform 25">
                <a:extLst>
                  <a:ext uri="{FF2B5EF4-FFF2-40B4-BE49-F238E27FC236}">
                    <a16:creationId xmlns:a16="http://schemas.microsoft.com/office/drawing/2014/main" id="{2A7858E0-6AC5-D9B6-E4F6-AAAF4D34B387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27">
                <a:extLst>
                  <a:ext uri="{FF2B5EF4-FFF2-40B4-BE49-F238E27FC236}">
                    <a16:creationId xmlns:a16="http://schemas.microsoft.com/office/drawing/2014/main" id="{4B27FA7E-C060-A2B9-C318-486F012FC87E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99A8E3FA-2BBC-C587-C071-56DC1220D076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64" name="Group 34">
                <a:extLst>
                  <a:ext uri="{FF2B5EF4-FFF2-40B4-BE49-F238E27FC236}">
                    <a16:creationId xmlns:a16="http://schemas.microsoft.com/office/drawing/2014/main" id="{24EA36A8-0B81-C757-B559-652DBE880AD4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6" name="Freeform 35">
                  <a:extLst>
                    <a:ext uri="{FF2B5EF4-FFF2-40B4-BE49-F238E27FC236}">
                      <a16:creationId xmlns:a16="http://schemas.microsoft.com/office/drawing/2014/main" id="{E804248A-7470-3D65-10E9-9DDDF79B8E20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7" name="Freeform 36">
                  <a:extLst>
                    <a:ext uri="{FF2B5EF4-FFF2-40B4-BE49-F238E27FC236}">
                      <a16:creationId xmlns:a16="http://schemas.microsoft.com/office/drawing/2014/main" id="{1911F078-EB87-E86C-8E9E-25B4E0D0E7B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5" name="TextBox 37">
                <a:extLst>
                  <a:ext uri="{FF2B5EF4-FFF2-40B4-BE49-F238E27FC236}">
                    <a16:creationId xmlns:a16="http://schemas.microsoft.com/office/drawing/2014/main" id="{119C3664-DC13-DD08-B086-D77BB1607CB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732D7365-EF30-FB7F-E229-8C48EE335F84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8" name="Group 39">
                <a:extLst>
                  <a:ext uri="{FF2B5EF4-FFF2-40B4-BE49-F238E27FC236}">
                    <a16:creationId xmlns:a16="http://schemas.microsoft.com/office/drawing/2014/main" id="{ADEE5E71-D387-3435-AC5E-E808CD28BDE2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30" name="Freeform 40">
                  <a:extLst>
                    <a:ext uri="{FF2B5EF4-FFF2-40B4-BE49-F238E27FC236}">
                      <a16:creationId xmlns:a16="http://schemas.microsoft.com/office/drawing/2014/main" id="{B9952178-AFD3-792E-3342-A2D65E55278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" name="Freeform 41">
                  <a:extLst>
                    <a:ext uri="{FF2B5EF4-FFF2-40B4-BE49-F238E27FC236}">
                      <a16:creationId xmlns:a16="http://schemas.microsoft.com/office/drawing/2014/main" id="{F2D471F5-528D-6A01-9A1F-7A59DDB710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TextBox 42">
                <a:extLst>
                  <a:ext uri="{FF2B5EF4-FFF2-40B4-BE49-F238E27FC236}">
                    <a16:creationId xmlns:a16="http://schemas.microsoft.com/office/drawing/2014/main" id="{7E6DD8A2-E664-0AB9-995F-4B7C756D4202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6">
              <a:extLst>
                <a:ext uri="{FF2B5EF4-FFF2-40B4-BE49-F238E27FC236}">
                  <a16:creationId xmlns:a16="http://schemas.microsoft.com/office/drawing/2014/main" id="{3F112747-8C60-366D-F994-432178C122CA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7">
              <a:extLst>
                <a:ext uri="{FF2B5EF4-FFF2-40B4-BE49-F238E27FC236}">
                  <a16:creationId xmlns:a16="http://schemas.microsoft.com/office/drawing/2014/main" id="{B3AFC873-D4D2-22DC-2E88-F74725A41A6C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63FB0D11-4266-C282-0FDB-7ED9017E4571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EB337355-D0CC-F256-4E1D-4170420D4370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6" name="Freeform 30">
                <a:extLst>
                  <a:ext uri="{FF2B5EF4-FFF2-40B4-BE49-F238E27FC236}">
                    <a16:creationId xmlns:a16="http://schemas.microsoft.com/office/drawing/2014/main" id="{923FF235-532D-915D-DE5D-45938BF4F93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TextBox 32">
                <a:extLst>
                  <a:ext uri="{FF2B5EF4-FFF2-40B4-BE49-F238E27FC236}">
                    <a16:creationId xmlns:a16="http://schemas.microsoft.com/office/drawing/2014/main" id="{41E224DE-FBCE-7286-00B1-96CFDD05FAC1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8" name="Group 43">
              <a:extLst>
                <a:ext uri="{FF2B5EF4-FFF2-40B4-BE49-F238E27FC236}">
                  <a16:creationId xmlns:a16="http://schemas.microsoft.com/office/drawing/2014/main" id="{34359B7B-015D-0199-1B64-E04E7535AA0D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id="{A6A4B306-B4A7-BEB6-632C-E3FF59AAE325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47">
                <a:extLst>
                  <a:ext uri="{FF2B5EF4-FFF2-40B4-BE49-F238E27FC236}">
                    <a16:creationId xmlns:a16="http://schemas.microsoft.com/office/drawing/2014/main" id="{B4E30E92-EFDA-24A2-E400-F9AFEF56227C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9" name="AutoShape 53">
              <a:extLst>
                <a:ext uri="{FF2B5EF4-FFF2-40B4-BE49-F238E27FC236}">
                  <a16:creationId xmlns:a16="http://schemas.microsoft.com/office/drawing/2014/main" id="{600A42B9-CB2F-5162-48AF-C174BE19D6EE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AutoShape 54">
              <a:extLst>
                <a:ext uri="{FF2B5EF4-FFF2-40B4-BE49-F238E27FC236}">
                  <a16:creationId xmlns:a16="http://schemas.microsoft.com/office/drawing/2014/main" id="{D0B1AFBB-41C7-8715-90AE-601138DE5187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7887CC3-08D4-9FA0-76DB-6165C235FF94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2" name="Freeform 50">
                <a:extLst>
                  <a:ext uri="{FF2B5EF4-FFF2-40B4-BE49-F238E27FC236}">
                    <a16:creationId xmlns:a16="http://schemas.microsoft.com/office/drawing/2014/main" id="{20A81DC1-9E81-BD90-9204-465B793F426C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52">
                <a:extLst>
                  <a:ext uri="{FF2B5EF4-FFF2-40B4-BE49-F238E27FC236}">
                    <a16:creationId xmlns:a16="http://schemas.microsoft.com/office/drawing/2014/main" id="{A5189ECA-6449-783A-BE3C-7107F0FF3AA8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73665" y="3575196"/>
            <a:ext cx="8717589" cy="1055505"/>
          </a:xfrm>
          <a:custGeom>
            <a:avLst/>
            <a:gdLst/>
            <a:ahLst/>
            <a:cxnLst/>
            <a:rect l="l" t="t" r="r" b="b"/>
            <a:pathLst>
              <a:path w="11623453" h="1352210">
                <a:moveTo>
                  <a:pt x="0" y="0"/>
                </a:moveTo>
                <a:lnTo>
                  <a:pt x="11623453" y="0"/>
                </a:lnTo>
                <a:lnTo>
                  <a:pt x="11623453" y="1352211"/>
                </a:lnTo>
                <a:lnTo>
                  <a:pt x="0" y="135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7" r="-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984412" y="2979386"/>
            <a:ext cx="2496094" cy="57425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8"/>
          <p:cNvSpPr/>
          <p:nvPr/>
        </p:nvSpPr>
        <p:spPr>
          <a:xfrm>
            <a:off x="6248784" y="6007476"/>
            <a:ext cx="1127060" cy="574854"/>
          </a:xfrm>
          <a:custGeom>
            <a:avLst/>
            <a:gdLst/>
            <a:ahLst/>
            <a:cxnLst/>
            <a:rect l="l" t="t" r="r" b="b"/>
            <a:pathLst>
              <a:path w="1502747" h="766472">
                <a:moveTo>
                  <a:pt x="0" y="0"/>
                </a:moveTo>
                <a:lnTo>
                  <a:pt x="1502748" y="0"/>
                </a:lnTo>
                <a:lnTo>
                  <a:pt x="1502748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537" b="-103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089075" y="6007476"/>
            <a:ext cx="1525574" cy="574854"/>
          </a:xfrm>
          <a:custGeom>
            <a:avLst/>
            <a:gdLst/>
            <a:ahLst/>
            <a:cxnLst/>
            <a:rect l="l" t="t" r="r" b="b"/>
            <a:pathLst>
              <a:path w="2034098" h="766472">
                <a:moveTo>
                  <a:pt x="0" y="0"/>
                </a:moveTo>
                <a:lnTo>
                  <a:pt x="2034099" y="0"/>
                </a:lnTo>
                <a:lnTo>
                  <a:pt x="2034099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614650" y="6007476"/>
            <a:ext cx="1634135" cy="574854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6" y="0"/>
                </a:lnTo>
                <a:lnTo>
                  <a:pt x="2178846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Freeform 11"/>
          <p:cNvSpPr/>
          <p:nvPr/>
        </p:nvSpPr>
        <p:spPr>
          <a:xfrm>
            <a:off x="4234272" y="7777791"/>
            <a:ext cx="2184445" cy="574854"/>
          </a:xfrm>
          <a:custGeom>
            <a:avLst/>
            <a:gdLst/>
            <a:ahLst/>
            <a:cxnLst/>
            <a:rect l="l" t="t" r="r" b="b"/>
            <a:pathLst>
              <a:path w="2912593" h="766472">
                <a:moveTo>
                  <a:pt x="0" y="0"/>
                </a:moveTo>
                <a:lnTo>
                  <a:pt x="2912592" y="0"/>
                </a:lnTo>
                <a:lnTo>
                  <a:pt x="2912592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AutoShape 12"/>
          <p:cNvSpPr/>
          <p:nvPr/>
        </p:nvSpPr>
        <p:spPr>
          <a:xfrm>
            <a:off x="873665" y="5342945"/>
            <a:ext cx="12172950" cy="1616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73665" y="8470337"/>
            <a:ext cx="8717590" cy="508940"/>
          </a:xfrm>
          <a:custGeom>
            <a:avLst/>
            <a:gdLst/>
            <a:ahLst/>
            <a:cxnLst/>
            <a:rect l="l" t="t" r="r" b="b"/>
            <a:pathLst>
              <a:path w="11623453" h="678587">
                <a:moveTo>
                  <a:pt x="0" y="0"/>
                </a:moveTo>
                <a:lnTo>
                  <a:pt x="11623453" y="0"/>
                </a:lnTo>
                <a:lnTo>
                  <a:pt x="11623453" y="678586"/>
                </a:lnTo>
                <a:lnTo>
                  <a:pt x="0" y="6785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Freeform 49"/>
          <p:cNvSpPr/>
          <p:nvPr/>
        </p:nvSpPr>
        <p:spPr>
          <a:xfrm>
            <a:off x="873665" y="6694545"/>
            <a:ext cx="8717590" cy="601913"/>
          </a:xfrm>
          <a:custGeom>
            <a:avLst/>
            <a:gdLst/>
            <a:ahLst/>
            <a:cxnLst/>
            <a:rect l="l" t="t" r="r" b="b"/>
            <a:pathLst>
              <a:path w="11623453" h="802550">
                <a:moveTo>
                  <a:pt x="0" y="0"/>
                </a:moveTo>
                <a:lnTo>
                  <a:pt x="11623453" y="0"/>
                </a:lnTo>
                <a:lnTo>
                  <a:pt x="11623453" y="802550"/>
                </a:lnTo>
                <a:lnTo>
                  <a:pt x="0" y="802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10156691" y="6138964"/>
            <a:ext cx="2669105" cy="3047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6"/>
              </a:lnSpc>
              <a:spcBef>
                <a:spcPct val="0"/>
              </a:spcBef>
            </a:pPr>
            <a:endParaRPr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Product_Name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명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Price: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가격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Rating: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개별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평점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작성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날짜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Option: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제품의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종류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또는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선택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옵션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Content: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실제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Situation_tag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받은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6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Person_tag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준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사람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298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151611" y="3461177"/>
            <a:ext cx="244067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"/>
              </a:lnSpc>
              <a:spcBef>
                <a:spcPct val="0"/>
              </a:spcBef>
            </a:pPr>
            <a:endParaRPr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Date: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포스팅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날짜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address 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Url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Content: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</a:t>
            </a: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lnSpc>
                <a:spcPts val="1377"/>
              </a:lnSpc>
              <a:spcBef>
                <a:spcPct val="0"/>
              </a:spcBef>
            </a:pPr>
            <a:endParaRPr lang="en-US" sz="1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구성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0A8FF5-F5DB-CCC2-A8DE-2BAC5254013C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DACC8372-E140-2EFB-C559-A0A34A305AF3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E8CE23-0A77-8F5D-3081-79C1801E6533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831784C8-C2CE-DB0C-B635-9A8944C07133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27">
                <a:extLst>
                  <a:ext uri="{FF2B5EF4-FFF2-40B4-BE49-F238E27FC236}">
                    <a16:creationId xmlns:a16="http://schemas.microsoft.com/office/drawing/2014/main" id="{548F557F-DDB3-5577-05DA-A2C5A84CBBEA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F5150ACD-AB3E-1DDC-C83A-4FBB2CA5801B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33" name="Group 34">
                <a:extLst>
                  <a:ext uri="{FF2B5EF4-FFF2-40B4-BE49-F238E27FC236}">
                    <a16:creationId xmlns:a16="http://schemas.microsoft.com/office/drawing/2014/main" id="{0A1BD316-C65E-B609-ADFD-6F3A99B47C95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5" name="Freeform 35">
                  <a:extLst>
                    <a:ext uri="{FF2B5EF4-FFF2-40B4-BE49-F238E27FC236}">
                      <a16:creationId xmlns:a16="http://schemas.microsoft.com/office/drawing/2014/main" id="{D6B1AC1F-8371-052A-67A8-963E71F1EAC0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Freeform 36">
                  <a:extLst>
                    <a:ext uri="{FF2B5EF4-FFF2-40B4-BE49-F238E27FC236}">
                      <a16:creationId xmlns:a16="http://schemas.microsoft.com/office/drawing/2014/main" id="{AA1B8090-3311-B7B9-C170-995E1A91A71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4" name="TextBox 37">
                <a:extLst>
                  <a:ext uri="{FF2B5EF4-FFF2-40B4-BE49-F238E27FC236}">
                    <a16:creationId xmlns:a16="http://schemas.microsoft.com/office/drawing/2014/main" id="{A4D986F8-4E68-8DBE-13F8-55A4D4C63934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61259DBC-B69F-9865-7DC1-C6CCE75094DC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9" name="Group 39">
                <a:extLst>
                  <a:ext uri="{FF2B5EF4-FFF2-40B4-BE49-F238E27FC236}">
                    <a16:creationId xmlns:a16="http://schemas.microsoft.com/office/drawing/2014/main" id="{5BF0D837-43E4-6536-9C48-773B46D4BDE3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31" name="Freeform 40">
                  <a:extLst>
                    <a:ext uri="{FF2B5EF4-FFF2-40B4-BE49-F238E27FC236}">
                      <a16:creationId xmlns:a16="http://schemas.microsoft.com/office/drawing/2014/main" id="{4C270162-689A-69EB-C5B5-0DCF08F28F26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41">
                  <a:extLst>
                    <a:ext uri="{FF2B5EF4-FFF2-40B4-BE49-F238E27FC236}">
                      <a16:creationId xmlns:a16="http://schemas.microsoft.com/office/drawing/2014/main" id="{C2F7EC89-D4F0-3BF3-0014-C477433D12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42">
                <a:extLst>
                  <a:ext uri="{FF2B5EF4-FFF2-40B4-BE49-F238E27FC236}">
                    <a16:creationId xmlns:a16="http://schemas.microsoft.com/office/drawing/2014/main" id="{1A4700E2-574B-5370-938A-3E2ECF6608D5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5" name="AutoShape 56">
              <a:extLst>
                <a:ext uri="{FF2B5EF4-FFF2-40B4-BE49-F238E27FC236}">
                  <a16:creationId xmlns:a16="http://schemas.microsoft.com/office/drawing/2014/main" id="{E5FAB1E2-4D6B-09D1-3B14-C62BDEF8D262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57">
              <a:extLst>
                <a:ext uri="{FF2B5EF4-FFF2-40B4-BE49-F238E27FC236}">
                  <a16:creationId xmlns:a16="http://schemas.microsoft.com/office/drawing/2014/main" id="{21B72146-D49A-5B33-E072-8B7FEDB98AA7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B7C1F4F3-7E43-5347-C7D7-A70F5F350DBF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id="{078F7F7B-497B-CFEC-7B70-02ABDA7FC345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E05B0A6A-71C1-AA90-F46B-1B008AADE983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32">
                <a:extLst>
                  <a:ext uri="{FF2B5EF4-FFF2-40B4-BE49-F238E27FC236}">
                    <a16:creationId xmlns:a16="http://schemas.microsoft.com/office/drawing/2014/main" id="{2BC580AA-0634-DD9C-B1F9-D524A8A6037F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8C3E3BEE-4E20-0DAA-3F90-FA8B0932FB04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id="{608B1DC9-9530-EDF9-4B66-5A5843059382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47">
                <a:extLst>
                  <a:ext uri="{FF2B5EF4-FFF2-40B4-BE49-F238E27FC236}">
                    <a16:creationId xmlns:a16="http://schemas.microsoft.com/office/drawing/2014/main" id="{2D430C59-DE4D-BF05-C8B1-EB58DC5869FB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0" name="AutoShape 53">
              <a:extLst>
                <a:ext uri="{FF2B5EF4-FFF2-40B4-BE49-F238E27FC236}">
                  <a16:creationId xmlns:a16="http://schemas.microsoft.com/office/drawing/2014/main" id="{0CB5075C-7352-E193-E89C-CC73188D6D04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AutoShape 54">
              <a:extLst>
                <a:ext uri="{FF2B5EF4-FFF2-40B4-BE49-F238E27FC236}">
                  <a16:creationId xmlns:a16="http://schemas.microsoft.com/office/drawing/2014/main" id="{8B4A84B8-B4F7-A21F-4662-022186F979B3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3330EFB-2B0B-3302-614A-D4B75E592FA8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id="{5F272986-1D80-DC40-A9D7-A2F36C3220EA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52">
                <a:extLst>
                  <a:ext uri="{FF2B5EF4-FFF2-40B4-BE49-F238E27FC236}">
                    <a16:creationId xmlns:a16="http://schemas.microsoft.com/office/drawing/2014/main" id="{C10F6593-9B6E-BFD5-3414-90824BD8914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696715" y="2676418"/>
            <a:ext cx="6276399" cy="3076682"/>
          </a:xfrm>
          <a:custGeom>
            <a:avLst/>
            <a:gdLst/>
            <a:ahLst/>
            <a:cxnLst/>
            <a:rect l="l" t="t" r="r" b="b"/>
            <a:pathLst>
              <a:path w="7436761" h="3972502">
                <a:moveTo>
                  <a:pt x="0" y="0"/>
                </a:moveTo>
                <a:lnTo>
                  <a:pt x="7436761" y="0"/>
                </a:lnTo>
                <a:lnTo>
                  <a:pt x="7436761" y="3972502"/>
                </a:lnTo>
                <a:lnTo>
                  <a:pt x="0" y="397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" t="-443" r="-279" b="-443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637381"/>
              </p:ext>
            </p:extLst>
          </p:nvPr>
        </p:nvGraphicFramePr>
        <p:xfrm>
          <a:off x="857824" y="5981700"/>
          <a:ext cx="12188791" cy="2900363"/>
        </p:xfrm>
        <a:graphic>
          <a:graphicData uri="http://schemas.openxmlformats.org/drawingml/2006/table">
            <a:tbl>
              <a:tblPr/>
              <a:tblGrid>
                <a:gridCol w="1995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906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원본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텍스트</a:t>
                      </a:r>
                      <a:r>
                        <a:rPr lang="en-US" sz="15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데이터</a:t>
                      </a:r>
                      <a:endParaRPr lang="en-US" sz="800" dirty="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요즘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커피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대신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마누카허니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꿀차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타서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마시기도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하고요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.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제가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애정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하는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아임힐링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엔젯허니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마누카꿀은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뉴질랜드산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백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프로이기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a typeface="Source Han Sans KR Bold"/>
                        </a:rPr>
                        <a:t>때문이에요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a typeface="Source Han Sans KR Bold"/>
                        </a:rPr>
                        <a:t>.</a:t>
                      </a:r>
                      <a:endParaRPr lang="en-US" sz="800" dirty="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Source Han Sans KR"/>
                        </a:rPr>
                        <a:t>kiwi </a:t>
                      </a:r>
                      <a:endParaRPr lang="en-US" sz="8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['요즘'/'커피'/'대신'/'마누카허니'/'꿀'/'차'/'타'/ /'마시'/ /'요'/'제'/ /'애정'/ / '아임힐링'/'엔젯허니'/'마누카'/'꿀'/ / '뉴질랜드'/'산'/'백'/'프로'/ / /'에요']</a:t>
                      </a:r>
                      <a:endParaRPr lang="en-US" sz="8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64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Source Han Sans KR"/>
                        </a:rPr>
                        <a:t>bareun</a:t>
                      </a:r>
                      <a:endParaRPr lang="en-US" sz="80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['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요즘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커피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대신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마누카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'/'허'/'니'/'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꿀차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아서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마시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'/'기'/'도'/'하'/'고'/'요'/ '.'/'제'/'가'/'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애정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'/'하'/'는'/'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아임힐링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엔젯허니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마누카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'/'꿀'/'은'/'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뉴질랜드산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'/'백'/'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프로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 '이'/'기'/'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때문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'/'이'/'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Source Han Sans KR Bold"/>
                        </a:rPr>
                        <a:t>에요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Source Han Sans KR Bold"/>
                        </a:rPr>
                        <a:t>'/'.']</a:t>
                      </a:r>
                      <a:endParaRPr lang="en-US" sz="800" dirty="0"/>
                    </a:p>
                  </a:txBody>
                  <a:tcPr marL="142875" marR="142875" marT="142875" marB="14287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6" name="그룹 7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7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2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형태소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BCC022-9AF7-33FC-0C6C-359775458E42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AA8B3843-5DE3-2BBD-9E0F-5A0A6AEAD268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E05B40-580B-BEAC-68C3-63A8BBFC1C98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211AA0CE-A463-3CB8-3698-C5F88B016EE0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27">
                <a:extLst>
                  <a:ext uri="{FF2B5EF4-FFF2-40B4-BE49-F238E27FC236}">
                    <a16:creationId xmlns:a16="http://schemas.microsoft.com/office/drawing/2014/main" id="{10F47DB1-1237-1E0C-EF21-360AABDCB51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80569DF9-A45D-488B-922F-90093CD721F0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7" name="Group 34">
                <a:extLst>
                  <a:ext uri="{FF2B5EF4-FFF2-40B4-BE49-F238E27FC236}">
                    <a16:creationId xmlns:a16="http://schemas.microsoft.com/office/drawing/2014/main" id="{B146F979-3381-87BE-E01D-16BB7398E975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id="{F204F19D-BB37-137C-7910-E5C4B3AE2AE2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id="{2A429E03-6AB8-2279-F983-BB488FDB630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id="{4D493F12-46D6-C97C-8693-12A9114F0B3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DBEE0C17-F57E-9067-302C-CE4BEF167AF9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" name="Group 39">
                <a:extLst>
                  <a:ext uri="{FF2B5EF4-FFF2-40B4-BE49-F238E27FC236}">
                    <a16:creationId xmlns:a16="http://schemas.microsoft.com/office/drawing/2014/main" id="{7523089D-4D66-C4A2-F6FB-FDEE49B7CFDC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6AEA313C-FA69-E53F-A4AD-6133335D7201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08BF02C1-331F-2D31-5101-3914F3600D7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4896D394-07B4-BFC6-9A7C-E515C92CC15E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id="{FE84162E-1D69-F947-BA72-1CE0DE2B46D2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id="{915213CD-E52E-5762-C57B-FF3DA6E7193A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BD27ED3B-C069-ACB0-87C5-AE3A87798DA8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EE75F0C1-DD15-54E2-23AC-641685293C1B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id="{0F1B4326-3B66-1967-4903-E314B399F531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2">
                <a:extLst>
                  <a:ext uri="{FF2B5EF4-FFF2-40B4-BE49-F238E27FC236}">
                    <a16:creationId xmlns:a16="http://schemas.microsoft.com/office/drawing/2014/main" id="{946FF34A-26D4-F6A9-978E-050472E1BD1B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43">
              <a:extLst>
                <a:ext uri="{FF2B5EF4-FFF2-40B4-BE49-F238E27FC236}">
                  <a16:creationId xmlns:a16="http://schemas.microsoft.com/office/drawing/2014/main" id="{214D487A-92AE-5552-D90D-B98BCE9EBC05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19" name="Freeform 45">
                <a:extLst>
                  <a:ext uri="{FF2B5EF4-FFF2-40B4-BE49-F238E27FC236}">
                    <a16:creationId xmlns:a16="http://schemas.microsoft.com/office/drawing/2014/main" id="{7B3359F6-7FBF-00C9-995C-0C9400FBAC76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id="{030DB53F-A6EA-3937-8EF9-27B3A128A5B6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93881C23-5B1B-0D66-5647-12655F7CF71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4">
              <a:extLst>
                <a:ext uri="{FF2B5EF4-FFF2-40B4-BE49-F238E27FC236}">
                  <a16:creationId xmlns:a16="http://schemas.microsoft.com/office/drawing/2014/main" id="{840A3C10-082C-75D2-1325-7206E7EDAA0C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25383ED-A78D-EA81-8E4A-8F0D621F20FB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320843E8-6924-92FA-6621-44A7885A1F2C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id="{79B138E1-F8C6-CE81-B749-6230A628FC08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6659603" y="4835882"/>
            <a:ext cx="558020" cy="0"/>
          </a:xfrm>
          <a:prstGeom prst="line">
            <a:avLst/>
          </a:prstGeom>
          <a:ln w="47625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4005096" y="6985742"/>
            <a:ext cx="6439134" cy="1674951"/>
          </a:xfrm>
          <a:custGeom>
            <a:avLst/>
            <a:gdLst/>
            <a:ahLst/>
            <a:cxnLst/>
            <a:rect l="l" t="t" r="r" b="b"/>
            <a:pathLst>
              <a:path w="8585512" h="2233268">
                <a:moveTo>
                  <a:pt x="0" y="0"/>
                </a:moveTo>
                <a:lnTo>
                  <a:pt x="8585512" y="0"/>
                </a:lnTo>
                <a:lnTo>
                  <a:pt x="8585512" y="2233269"/>
                </a:lnTo>
                <a:lnTo>
                  <a:pt x="0" y="2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937662" y="3393292"/>
            <a:ext cx="4549562" cy="2849462"/>
          </a:xfrm>
          <a:custGeom>
            <a:avLst/>
            <a:gdLst/>
            <a:ahLst/>
            <a:cxnLst/>
            <a:rect l="l" t="t" r="r" b="b"/>
            <a:pathLst>
              <a:path w="6066082" h="3799283">
                <a:moveTo>
                  <a:pt x="0" y="0"/>
                </a:moveTo>
                <a:lnTo>
                  <a:pt x="6066082" y="0"/>
                </a:lnTo>
                <a:lnTo>
                  <a:pt x="6066082" y="3799283"/>
                </a:lnTo>
                <a:lnTo>
                  <a:pt x="0" y="3799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0" t="-1221" r="-1090" b="-1278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3031741" y="3251450"/>
            <a:ext cx="1288712" cy="908136"/>
            <a:chOff x="0" y="0"/>
            <a:chExt cx="11534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423" cy="812800"/>
            </a:xfrm>
            <a:custGeom>
              <a:avLst/>
              <a:gdLst/>
              <a:ahLst/>
              <a:cxnLst/>
              <a:rect l="l" t="t" r="r" b="b"/>
              <a:pathLst>
                <a:path w="1153423" h="812800">
                  <a:moveTo>
                    <a:pt x="576711" y="0"/>
                  </a:moveTo>
                  <a:cubicBezTo>
                    <a:pt x="258202" y="0"/>
                    <a:pt x="0" y="181951"/>
                    <a:pt x="0" y="406400"/>
                  </a:cubicBezTo>
                  <a:cubicBezTo>
                    <a:pt x="0" y="630849"/>
                    <a:pt x="258202" y="812800"/>
                    <a:pt x="576711" y="812800"/>
                  </a:cubicBezTo>
                  <a:cubicBezTo>
                    <a:pt x="895220" y="812800"/>
                    <a:pt x="1153423" y="630849"/>
                    <a:pt x="1153423" y="406400"/>
                  </a:cubicBezTo>
                  <a:cubicBezTo>
                    <a:pt x="1153423" y="181951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16384" y="4899653"/>
            <a:ext cx="1288712" cy="1343101"/>
            <a:chOff x="0" y="0"/>
            <a:chExt cx="1153423" cy="12021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72989" y="4639928"/>
            <a:ext cx="919787" cy="519450"/>
            <a:chOff x="0" y="0"/>
            <a:chExt cx="2128554" cy="1202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8555" cy="1202102"/>
            </a:xfrm>
            <a:custGeom>
              <a:avLst/>
              <a:gdLst/>
              <a:ahLst/>
              <a:cxnLst/>
              <a:rect l="l" t="t" r="r" b="b"/>
              <a:pathLst>
                <a:path w="2128555" h="1202102">
                  <a:moveTo>
                    <a:pt x="1064277" y="0"/>
                  </a:moveTo>
                  <a:cubicBezTo>
                    <a:pt x="476493" y="0"/>
                    <a:pt x="0" y="269100"/>
                    <a:pt x="0" y="601051"/>
                  </a:cubicBezTo>
                  <a:cubicBezTo>
                    <a:pt x="0" y="933002"/>
                    <a:pt x="476493" y="1202102"/>
                    <a:pt x="1064277" y="1202102"/>
                  </a:cubicBezTo>
                  <a:cubicBezTo>
                    <a:pt x="1652061" y="1202102"/>
                    <a:pt x="2128555" y="933002"/>
                    <a:pt x="2128555" y="601051"/>
                  </a:cubicBezTo>
                  <a:cubicBezTo>
                    <a:pt x="2128555" y="269100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38621" y="5703534"/>
            <a:ext cx="1445513" cy="639796"/>
            <a:chOff x="0" y="0"/>
            <a:chExt cx="2715952" cy="12021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5952" cy="1202102"/>
            </a:xfrm>
            <a:custGeom>
              <a:avLst/>
              <a:gdLst/>
              <a:ahLst/>
              <a:cxnLst/>
              <a:rect l="l" t="t" r="r" b="b"/>
              <a:pathLst>
                <a:path w="2715952" h="1202102">
                  <a:moveTo>
                    <a:pt x="1357976" y="0"/>
                  </a:moveTo>
                  <a:cubicBezTo>
                    <a:pt x="607987" y="0"/>
                    <a:pt x="0" y="269100"/>
                    <a:pt x="0" y="601051"/>
                  </a:cubicBezTo>
                  <a:cubicBezTo>
                    <a:pt x="0" y="933002"/>
                    <a:pt x="607987" y="1202102"/>
                    <a:pt x="1357976" y="1202102"/>
                  </a:cubicBezTo>
                  <a:cubicBezTo>
                    <a:pt x="2107965" y="1202102"/>
                    <a:pt x="2715952" y="933002"/>
                    <a:pt x="2715952" y="601051"/>
                  </a:cubicBezTo>
                  <a:cubicBezTo>
                    <a:pt x="2715952" y="269100"/>
                    <a:pt x="2107965" y="0"/>
                    <a:pt x="13579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87421" y="5186918"/>
            <a:ext cx="919787" cy="832081"/>
            <a:chOff x="0" y="0"/>
            <a:chExt cx="2128554" cy="1925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52090" y="3251450"/>
            <a:ext cx="604109" cy="546504"/>
            <a:chOff x="0" y="0"/>
            <a:chExt cx="2128554" cy="1925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34214" y="3843817"/>
            <a:ext cx="1288712" cy="1343101"/>
            <a:chOff x="0" y="0"/>
            <a:chExt cx="1153423" cy="12021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7581954" y="3375745"/>
            <a:ext cx="4569547" cy="2884556"/>
          </a:xfrm>
          <a:custGeom>
            <a:avLst/>
            <a:gdLst/>
            <a:ahLst/>
            <a:cxnLst/>
            <a:rect l="l" t="t" r="r" b="b"/>
            <a:pathLst>
              <a:path w="6092729" h="3846074">
                <a:moveTo>
                  <a:pt x="0" y="0"/>
                </a:moveTo>
                <a:lnTo>
                  <a:pt x="6092729" y="0"/>
                </a:lnTo>
                <a:lnTo>
                  <a:pt x="6092729" y="3846074"/>
                </a:lnTo>
                <a:lnTo>
                  <a:pt x="0" y="3846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6195746" y="8737593"/>
            <a:ext cx="1796490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&lt;불용어&gt;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01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03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6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850128-B1E9-B51A-0A2A-2DA71347B14A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344A0C50-146B-F8DA-B495-8CECDC48A222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2F05DE6-AB30-EEFE-FD83-BEFAD16B5EFE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C33F6CD4-6F64-DAF1-CD9F-C99394AA7932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27">
                <a:extLst>
                  <a:ext uri="{FF2B5EF4-FFF2-40B4-BE49-F238E27FC236}">
                    <a16:creationId xmlns:a16="http://schemas.microsoft.com/office/drawing/2014/main" id="{C145A5DB-AAEC-0458-1495-E3649A03EB9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CE286484-71CC-11B9-AB4E-B5FF4F676AFC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51" name="Group 34">
                <a:extLst>
                  <a:ext uri="{FF2B5EF4-FFF2-40B4-BE49-F238E27FC236}">
                    <a16:creationId xmlns:a16="http://schemas.microsoft.com/office/drawing/2014/main" id="{CBE17DBA-8291-B04F-136A-77388F055F5D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53" name="Freeform 35">
                  <a:extLst>
                    <a:ext uri="{FF2B5EF4-FFF2-40B4-BE49-F238E27FC236}">
                      <a16:creationId xmlns:a16="http://schemas.microsoft.com/office/drawing/2014/main" id="{7CEC9D10-8A9D-6BD9-2348-F49867DE410C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4" name="Freeform 36">
                  <a:extLst>
                    <a:ext uri="{FF2B5EF4-FFF2-40B4-BE49-F238E27FC236}">
                      <a16:creationId xmlns:a16="http://schemas.microsoft.com/office/drawing/2014/main" id="{739A4B31-94D0-1210-9577-79F0BE4714D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2" name="TextBox 37">
                <a:extLst>
                  <a:ext uri="{FF2B5EF4-FFF2-40B4-BE49-F238E27FC236}">
                    <a16:creationId xmlns:a16="http://schemas.microsoft.com/office/drawing/2014/main" id="{8B2389FA-8CA5-5895-34AD-736E885885BE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31" name="Group 38">
              <a:extLst>
                <a:ext uri="{FF2B5EF4-FFF2-40B4-BE49-F238E27FC236}">
                  <a16:creationId xmlns:a16="http://schemas.microsoft.com/office/drawing/2014/main" id="{5533BD16-1F55-2E6B-20B8-5B9CA02EC5A8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47" name="Group 39">
                <a:extLst>
                  <a:ext uri="{FF2B5EF4-FFF2-40B4-BE49-F238E27FC236}">
                    <a16:creationId xmlns:a16="http://schemas.microsoft.com/office/drawing/2014/main" id="{76100BE8-5F56-8768-F2CB-BF1554926AD7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49" name="Freeform 40">
                  <a:extLst>
                    <a:ext uri="{FF2B5EF4-FFF2-40B4-BE49-F238E27FC236}">
                      <a16:creationId xmlns:a16="http://schemas.microsoft.com/office/drawing/2014/main" id="{35F46809-023F-D1A3-A434-1B384872D587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0" name="Freeform 41">
                  <a:extLst>
                    <a:ext uri="{FF2B5EF4-FFF2-40B4-BE49-F238E27FC236}">
                      <a16:creationId xmlns:a16="http://schemas.microsoft.com/office/drawing/2014/main" id="{F55BEF35-C69E-D747-7376-4A1221B8B03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48" name="TextBox 42">
                <a:extLst>
                  <a:ext uri="{FF2B5EF4-FFF2-40B4-BE49-F238E27FC236}">
                    <a16:creationId xmlns:a16="http://schemas.microsoft.com/office/drawing/2014/main" id="{0C56E755-5050-C574-A2BA-E4D6696BA02F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32" name="AutoShape 56">
              <a:extLst>
                <a:ext uri="{FF2B5EF4-FFF2-40B4-BE49-F238E27FC236}">
                  <a16:creationId xmlns:a16="http://schemas.microsoft.com/office/drawing/2014/main" id="{263008FC-DFC8-EDC8-9EC0-E320850CB638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AutoShape 57">
              <a:extLst>
                <a:ext uri="{FF2B5EF4-FFF2-40B4-BE49-F238E27FC236}">
                  <a16:creationId xmlns:a16="http://schemas.microsoft.com/office/drawing/2014/main" id="{FACA002E-367B-DDCF-E7CE-497F6DF42FBF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CCE3C5BA-E54B-D7B2-E4A5-523E729ACA59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6" name="Group 28">
              <a:extLst>
                <a:ext uri="{FF2B5EF4-FFF2-40B4-BE49-F238E27FC236}">
                  <a16:creationId xmlns:a16="http://schemas.microsoft.com/office/drawing/2014/main" id="{1E76A2ED-7785-DDF8-7184-EABA8CAC9E76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id="{AB4E3881-1724-CA73-6D84-DCFFE5BD8E2D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32">
                <a:extLst>
                  <a:ext uri="{FF2B5EF4-FFF2-40B4-BE49-F238E27FC236}">
                    <a16:creationId xmlns:a16="http://schemas.microsoft.com/office/drawing/2014/main" id="{92CD84A5-1B7F-50ED-6BDC-5B6DA2B61559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37" name="Group 43">
              <a:extLst>
                <a:ext uri="{FF2B5EF4-FFF2-40B4-BE49-F238E27FC236}">
                  <a16:creationId xmlns:a16="http://schemas.microsoft.com/office/drawing/2014/main" id="{FB2A5657-A99C-E6DE-FD81-B9664948FC38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43" name="Freeform 45">
                <a:extLst>
                  <a:ext uri="{FF2B5EF4-FFF2-40B4-BE49-F238E27FC236}">
                    <a16:creationId xmlns:a16="http://schemas.microsoft.com/office/drawing/2014/main" id="{F431D499-F60D-0B48-F928-C18B6B9E25F7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7">
                <a:extLst>
                  <a:ext uri="{FF2B5EF4-FFF2-40B4-BE49-F238E27FC236}">
                    <a16:creationId xmlns:a16="http://schemas.microsoft.com/office/drawing/2014/main" id="{D0565147-43E5-3CCD-5D15-43BC836244D5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38" name="AutoShape 53">
              <a:extLst>
                <a:ext uri="{FF2B5EF4-FFF2-40B4-BE49-F238E27FC236}">
                  <a16:creationId xmlns:a16="http://schemas.microsoft.com/office/drawing/2014/main" id="{7A041CF6-E2AA-71DC-241A-A0039267C1A5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AutoShape 54">
              <a:extLst>
                <a:ext uri="{FF2B5EF4-FFF2-40B4-BE49-F238E27FC236}">
                  <a16:creationId xmlns:a16="http://schemas.microsoft.com/office/drawing/2014/main" id="{618CABB6-63D1-1CBD-AE6D-AB0723D1591E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C38030C-9983-A295-319D-5BBB769EE417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41" name="Freeform 50">
                <a:extLst>
                  <a:ext uri="{FF2B5EF4-FFF2-40B4-BE49-F238E27FC236}">
                    <a16:creationId xmlns:a16="http://schemas.microsoft.com/office/drawing/2014/main" id="{2D7154BF-CA80-9F53-5749-A715C54E7FAE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52">
                <a:extLst>
                  <a:ext uri="{FF2B5EF4-FFF2-40B4-BE49-F238E27FC236}">
                    <a16:creationId xmlns:a16="http://schemas.microsoft.com/office/drawing/2014/main" id="{4025FC35-4734-AF4F-78B9-F3793FE523D5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83660" y="4088662"/>
            <a:ext cx="2961276" cy="1642191"/>
          </a:xfrm>
          <a:custGeom>
            <a:avLst/>
            <a:gdLst/>
            <a:ahLst/>
            <a:cxnLst/>
            <a:rect l="l" t="t" r="r" b="b"/>
            <a:pathLst>
              <a:path w="4687556" h="2357855">
                <a:moveTo>
                  <a:pt x="0" y="0"/>
                </a:moveTo>
                <a:lnTo>
                  <a:pt x="4687556" y="0"/>
                </a:lnTo>
                <a:lnTo>
                  <a:pt x="4687556" y="2357854"/>
                </a:lnTo>
                <a:lnTo>
                  <a:pt x="0" y="2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4572908" y="4230599"/>
            <a:ext cx="8375107" cy="3468497"/>
          </a:xfrm>
          <a:custGeom>
            <a:avLst/>
            <a:gdLst/>
            <a:ahLst/>
            <a:cxnLst/>
            <a:rect l="l" t="t" r="r" b="b"/>
            <a:pathLst>
              <a:path w="10478604" h="5911007">
                <a:moveTo>
                  <a:pt x="0" y="0"/>
                </a:moveTo>
                <a:lnTo>
                  <a:pt x="10478604" y="0"/>
                </a:lnTo>
                <a:lnTo>
                  <a:pt x="10478604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t="-954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396192" y="6009730"/>
            <a:ext cx="3207234" cy="1897148"/>
          </a:xfrm>
          <a:custGeom>
            <a:avLst/>
            <a:gdLst/>
            <a:ahLst/>
            <a:cxnLst/>
            <a:rect l="l" t="t" r="r" b="b"/>
            <a:pathLst>
              <a:path w="4874433" h="2910587">
                <a:moveTo>
                  <a:pt x="0" y="0"/>
                </a:moveTo>
                <a:lnTo>
                  <a:pt x="4874433" y="0"/>
                </a:lnTo>
                <a:lnTo>
                  <a:pt x="4874433" y="2910587"/>
                </a:lnTo>
                <a:lnTo>
                  <a:pt x="0" y="2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4" name="TextBox 58"/>
          <p:cNvSpPr txBox="1"/>
          <p:nvPr/>
        </p:nvSpPr>
        <p:spPr>
          <a:xfrm>
            <a:off x="1064437" y="1845421"/>
            <a:ext cx="6631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연관분석 알고리즘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2200" y="2920626"/>
            <a:ext cx="9517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Word2Vec</a:t>
            </a:r>
            <a:r>
              <a:rPr lang="ko-KR" altLang="en-US" sz="2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의 장점</a:t>
            </a:r>
            <a:endParaRPr lang="en-US" altLang="ko-KR" sz="2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word2vec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은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word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를 다차원 벡터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(vector)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공간에 표현하여 벡터간의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유사도를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계산할 수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있게함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앞뒤 단어를 고려하여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임베딩을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하기 때문에 단어의 문맥상의 의미까지 정량화된 벡터로 표현가능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D0B19-7260-FB72-FECF-7D297B5F93A1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4" name="AutoShape 55">
              <a:extLst>
                <a:ext uri="{FF2B5EF4-FFF2-40B4-BE49-F238E27FC236}">
                  <a16:creationId xmlns:a16="http://schemas.microsoft.com/office/drawing/2014/main" id="{07C11509-F404-EFF2-3198-762311E86208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362DFB-443D-D80D-30FA-10D707BA30CD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B808D4CF-89F5-B772-E5D7-4AAF0A9AEDD7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7">
                <a:extLst>
                  <a:ext uri="{FF2B5EF4-FFF2-40B4-BE49-F238E27FC236}">
                    <a16:creationId xmlns:a16="http://schemas.microsoft.com/office/drawing/2014/main" id="{4A6EDF89-9658-8362-4F68-3C10A943EA69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" name="Group 33">
              <a:extLst>
                <a:ext uri="{FF2B5EF4-FFF2-40B4-BE49-F238E27FC236}">
                  <a16:creationId xmlns:a16="http://schemas.microsoft.com/office/drawing/2014/main" id="{1F685558-34E0-EE8A-D8A6-2A25E3292324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9" name="Group 34">
                <a:extLst>
                  <a:ext uri="{FF2B5EF4-FFF2-40B4-BE49-F238E27FC236}">
                    <a16:creationId xmlns:a16="http://schemas.microsoft.com/office/drawing/2014/main" id="{95D6484B-8361-0EDD-52A9-D185F2981FBB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1" name="Freeform 35">
                  <a:extLst>
                    <a:ext uri="{FF2B5EF4-FFF2-40B4-BE49-F238E27FC236}">
                      <a16:creationId xmlns:a16="http://schemas.microsoft.com/office/drawing/2014/main" id="{D13A9E0D-1621-3A30-D9F1-A2F165BBF88E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36">
                  <a:extLst>
                    <a:ext uri="{FF2B5EF4-FFF2-40B4-BE49-F238E27FC236}">
                      <a16:creationId xmlns:a16="http://schemas.microsoft.com/office/drawing/2014/main" id="{49E791EB-ADAF-6487-2A97-2C6D13F671E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F3C05320-AFA4-630A-5FC3-61E4C7DEFF95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196D3202-A9BA-2198-F706-3556BEB239C4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5" name="Group 39">
                <a:extLst>
                  <a:ext uri="{FF2B5EF4-FFF2-40B4-BE49-F238E27FC236}">
                    <a16:creationId xmlns:a16="http://schemas.microsoft.com/office/drawing/2014/main" id="{B156A824-9F11-74C0-6EAC-D3FB5D469C1F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7" name="Freeform 40">
                  <a:extLst>
                    <a:ext uri="{FF2B5EF4-FFF2-40B4-BE49-F238E27FC236}">
                      <a16:creationId xmlns:a16="http://schemas.microsoft.com/office/drawing/2014/main" id="{F91E541B-26B3-F231-7CA0-3A25EFFD1E30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Freeform 41">
                  <a:extLst>
                    <a:ext uri="{FF2B5EF4-FFF2-40B4-BE49-F238E27FC236}">
                      <a16:creationId xmlns:a16="http://schemas.microsoft.com/office/drawing/2014/main" id="{15859C6F-B988-8E3A-EE3E-4899CAA45AE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id="{CD920CBA-3F1A-F35E-B912-955FA2B947E4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" name="AutoShape 56">
              <a:extLst>
                <a:ext uri="{FF2B5EF4-FFF2-40B4-BE49-F238E27FC236}">
                  <a16:creationId xmlns:a16="http://schemas.microsoft.com/office/drawing/2014/main" id="{7E87FF76-C7C0-1BA7-5F4E-37FD3105942B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57">
              <a:extLst>
                <a:ext uri="{FF2B5EF4-FFF2-40B4-BE49-F238E27FC236}">
                  <a16:creationId xmlns:a16="http://schemas.microsoft.com/office/drawing/2014/main" id="{A74B67C7-688F-77B4-37EA-4F415A9104F9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991E7F21-EA60-4E55-C970-0D328DFC6FF9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E71681C4-2FE1-375C-5F7D-DADE29C012FD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2A715E01-A193-FF3B-8941-758A56013D3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B481B51E-643B-26AD-A79E-85D202C985D1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id="{2CD0E920-9B6A-407E-2057-2984B7D02F21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id="{D6F14D0C-7063-A513-6764-E8AF851C3C2F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47">
                <a:extLst>
                  <a:ext uri="{FF2B5EF4-FFF2-40B4-BE49-F238E27FC236}">
                    <a16:creationId xmlns:a16="http://schemas.microsoft.com/office/drawing/2014/main" id="{06273499-940C-3DA1-FC70-B9625399CEAA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6" name="AutoShape 53">
              <a:extLst>
                <a:ext uri="{FF2B5EF4-FFF2-40B4-BE49-F238E27FC236}">
                  <a16:creationId xmlns:a16="http://schemas.microsoft.com/office/drawing/2014/main" id="{7DA0163F-3A73-EB24-25C9-2097804918B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54">
              <a:extLst>
                <a:ext uri="{FF2B5EF4-FFF2-40B4-BE49-F238E27FC236}">
                  <a16:creationId xmlns:a16="http://schemas.microsoft.com/office/drawing/2014/main" id="{B193A940-4D2D-6D8B-FF56-8D837FDFA2F4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9C0C1C2-B59C-2280-B507-224F4393CCC7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id="{8EBE4166-7ACD-6BE9-3AB9-40D6870FE789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id="{FAF5B5D5-C9DB-24CD-5CEB-8B29F20DCBC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502047" y="3090522"/>
            <a:ext cx="11782698" cy="62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ELECTRA : 감정분석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task에서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현재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수준의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성능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(96.9%)을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보임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한국어로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사전학습한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koELCTRA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모델을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쇼핑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영화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게임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finetuning한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사용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6831634" y="4864988"/>
            <a:ext cx="6214981" cy="2987084"/>
            <a:chOff x="6170715" y="4506587"/>
            <a:chExt cx="6039202" cy="3119496"/>
          </a:xfrm>
        </p:grpSpPr>
        <p:sp>
          <p:nvSpPr>
            <p:cNvPr id="6" name="Freeform 6"/>
            <p:cNvSpPr/>
            <p:nvPr/>
          </p:nvSpPr>
          <p:spPr>
            <a:xfrm>
              <a:off x="6170715" y="4829334"/>
              <a:ext cx="6039202" cy="1543539"/>
            </a:xfrm>
            <a:custGeom>
              <a:avLst/>
              <a:gdLst/>
              <a:ahLst/>
              <a:cxnLst/>
              <a:rect l="l" t="t" r="r" b="b"/>
              <a:pathLst>
                <a:path w="8052269" h="2058052">
                  <a:moveTo>
                    <a:pt x="0" y="0"/>
                  </a:moveTo>
                  <a:lnTo>
                    <a:pt x="8052268" y="0"/>
                  </a:lnTo>
                  <a:lnTo>
                    <a:pt x="8052268" y="2058052"/>
                  </a:lnTo>
                  <a:lnTo>
                    <a:pt x="0" y="2058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855347" y="6458598"/>
              <a:ext cx="4669937" cy="1167485"/>
            </a:xfrm>
            <a:custGeom>
              <a:avLst/>
              <a:gdLst/>
              <a:ahLst/>
              <a:cxnLst/>
              <a:rect l="l" t="t" r="r" b="b"/>
              <a:pathLst>
                <a:path w="6226583" h="1556646">
                  <a:moveTo>
                    <a:pt x="0" y="0"/>
                  </a:moveTo>
                  <a:lnTo>
                    <a:pt x="6226583" y="0"/>
                  </a:lnTo>
                  <a:lnTo>
                    <a:pt x="6226583" y="1556646"/>
                  </a:lnTo>
                  <a:lnTo>
                    <a:pt x="0" y="155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572649" y="4506587"/>
              <a:ext cx="905560" cy="3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모델 구조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218" y="4568420"/>
            <a:ext cx="5524853" cy="4057488"/>
          </a:xfrm>
          <a:prstGeom prst="rect">
            <a:avLst/>
          </a:prstGeom>
        </p:spPr>
      </p:pic>
      <p:sp>
        <p:nvSpPr>
          <p:cNvPr id="86" name="TextBox 58"/>
          <p:cNvSpPr txBox="1"/>
          <p:nvPr/>
        </p:nvSpPr>
        <p:spPr>
          <a:xfrm>
            <a:off x="1064437" y="1845421"/>
            <a:ext cx="552959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감정분석 알고리즘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66A152-D01A-B447-1E7A-C83E42F58FED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3" name="AutoShape 55">
              <a:extLst>
                <a:ext uri="{FF2B5EF4-FFF2-40B4-BE49-F238E27FC236}">
                  <a16:creationId xmlns:a16="http://schemas.microsoft.com/office/drawing/2014/main" id="{D9416E2C-A190-B502-065A-08105DA77A72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56B72E7-35FB-A614-2393-0D093D6F3B9D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3" name="Freeform 25">
                <a:extLst>
                  <a:ext uri="{FF2B5EF4-FFF2-40B4-BE49-F238E27FC236}">
                    <a16:creationId xmlns:a16="http://schemas.microsoft.com/office/drawing/2014/main" id="{91CDB8C2-4286-C39E-ED92-EFB934213D0A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27">
                <a:extLst>
                  <a:ext uri="{FF2B5EF4-FFF2-40B4-BE49-F238E27FC236}">
                    <a16:creationId xmlns:a16="http://schemas.microsoft.com/office/drawing/2014/main" id="{7C6338ED-6D10-747E-87E5-CC1661F36AB7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E1448CC0-7F80-D7E9-B781-BA618D49C65E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9" name="Group 34">
                <a:extLst>
                  <a:ext uri="{FF2B5EF4-FFF2-40B4-BE49-F238E27FC236}">
                    <a16:creationId xmlns:a16="http://schemas.microsoft.com/office/drawing/2014/main" id="{47F9324B-FC89-D824-FF6D-E665A3D2451A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31" name="Freeform 35">
                  <a:extLst>
                    <a:ext uri="{FF2B5EF4-FFF2-40B4-BE49-F238E27FC236}">
                      <a16:creationId xmlns:a16="http://schemas.microsoft.com/office/drawing/2014/main" id="{9518B9BD-D721-609F-FD15-E3CB25B842F2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2" name="Freeform 36">
                  <a:extLst>
                    <a:ext uri="{FF2B5EF4-FFF2-40B4-BE49-F238E27FC236}">
                      <a16:creationId xmlns:a16="http://schemas.microsoft.com/office/drawing/2014/main" id="{B6F3CA51-3A0E-6328-96C3-D586435AFE6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D88414F6-7A61-A05E-31A5-A4CB725C3CB8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C47E2615-1322-EF28-CE8B-08DD2116B7BB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5" name="Group 39">
                <a:extLst>
                  <a:ext uri="{FF2B5EF4-FFF2-40B4-BE49-F238E27FC236}">
                    <a16:creationId xmlns:a16="http://schemas.microsoft.com/office/drawing/2014/main" id="{C2550586-70CF-F0A1-279A-2B888B748362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7" name="Freeform 40">
                  <a:extLst>
                    <a:ext uri="{FF2B5EF4-FFF2-40B4-BE49-F238E27FC236}">
                      <a16:creationId xmlns:a16="http://schemas.microsoft.com/office/drawing/2014/main" id="{52751234-F74A-0DC0-D943-AB98DEFD0EEE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Freeform 41">
                  <a:extLst>
                    <a:ext uri="{FF2B5EF4-FFF2-40B4-BE49-F238E27FC236}">
                      <a16:creationId xmlns:a16="http://schemas.microsoft.com/office/drawing/2014/main" id="{09CE0759-4AC1-724E-D048-36F1A775CB3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id="{0EFE49C0-F12E-F303-47CE-74B7FA30644C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id="{70EA2A3B-B478-6D16-9070-052D73ECD66C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57">
              <a:extLst>
                <a:ext uri="{FF2B5EF4-FFF2-40B4-BE49-F238E27FC236}">
                  <a16:creationId xmlns:a16="http://schemas.microsoft.com/office/drawing/2014/main" id="{5644CB9A-DC8D-861D-DE7A-9F8AD742A60E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83755DCC-723F-F916-B50C-0C8F06909370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" name="Group 28">
              <a:extLst>
                <a:ext uri="{FF2B5EF4-FFF2-40B4-BE49-F238E27FC236}">
                  <a16:creationId xmlns:a16="http://schemas.microsoft.com/office/drawing/2014/main" id="{1A0F5EC8-3DC3-D97D-EE89-C8FB50E050A6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DAB4F7F3-B631-6633-299D-CA8E5B99F59F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TextBox 32">
                <a:extLst>
                  <a:ext uri="{FF2B5EF4-FFF2-40B4-BE49-F238E27FC236}">
                    <a16:creationId xmlns:a16="http://schemas.microsoft.com/office/drawing/2014/main" id="{3124A511-8E24-CA77-4BA1-2ECFA32D7F59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id="{6EBC571A-55A2-56E5-220A-8C28550D62F8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id="{C475741D-097F-FAE3-CE73-1E97A6BC917C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47">
                <a:extLst>
                  <a:ext uri="{FF2B5EF4-FFF2-40B4-BE49-F238E27FC236}">
                    <a16:creationId xmlns:a16="http://schemas.microsoft.com/office/drawing/2014/main" id="{43AA0438-305C-55EF-6354-DF02A06AC0DF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6" name="AutoShape 53">
              <a:extLst>
                <a:ext uri="{FF2B5EF4-FFF2-40B4-BE49-F238E27FC236}">
                  <a16:creationId xmlns:a16="http://schemas.microsoft.com/office/drawing/2014/main" id="{8BF57B87-FD9A-17B3-ED0C-144C1F0E9714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54">
              <a:extLst>
                <a:ext uri="{FF2B5EF4-FFF2-40B4-BE49-F238E27FC236}">
                  <a16:creationId xmlns:a16="http://schemas.microsoft.com/office/drawing/2014/main" id="{EC308AE4-5447-101C-E329-F84DABFEA9CC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E4C896-AAFF-9E20-4365-25DCBB257DB5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id="{1CF8A36D-C4A2-29A7-BD43-F14C7459712E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id="{815547AC-B5B8-0C6A-6BBF-51265CFD4CA6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1388587" y="4014600"/>
            <a:ext cx="11143106" cy="2517070"/>
            <a:chOff x="1458292" y="4056324"/>
            <a:chExt cx="11143106" cy="2517070"/>
          </a:xfrm>
        </p:grpSpPr>
        <p:sp>
          <p:nvSpPr>
            <p:cNvPr id="4" name="TextBox 4"/>
            <p:cNvSpPr txBox="1"/>
            <p:nvPr/>
          </p:nvSpPr>
          <p:spPr>
            <a:xfrm>
              <a:off x="4284557" y="4056324"/>
              <a:ext cx="5767348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35"/>
                </a:lnSpc>
              </a:pPr>
              <a:r>
                <a:rPr lang="en-US" sz="14025" dirty="0" err="1">
                  <a:solidFill>
                    <a:srgbClr val="000000"/>
                  </a:solidFill>
                  <a:latin typeface="나눔스퀘어라운드OTF ExtraBold" panose="020B0600000101010101" pitchFamily="34" charset="-127"/>
                  <a:ea typeface="나눔스퀘어라운드OTF ExtraBold" panose="020B0600000101010101" pitchFamily="34" charset="-127"/>
                </a:rPr>
                <a:t>브랜딩</a:t>
              </a:r>
              <a:endParaRPr 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endParaRPr>
            </a:p>
          </p:txBody>
        </p:sp>
        <p:grpSp>
          <p:nvGrpSpPr>
            <p:cNvPr id="43" name="Group 43"/>
            <p:cNvGrpSpPr/>
            <p:nvPr/>
          </p:nvGrpSpPr>
          <p:grpSpPr>
            <a:xfrm>
              <a:off x="1458292" y="4219113"/>
              <a:ext cx="11143106" cy="2354281"/>
              <a:chOff x="0" y="0"/>
              <a:chExt cx="19809964" cy="418538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1089416"/>
                <a:ext cx="3441630" cy="1792635"/>
              </a:xfrm>
              <a:custGeom>
                <a:avLst/>
                <a:gdLst/>
                <a:ahLst/>
                <a:cxnLst/>
                <a:rect l="l" t="t" r="r" b="b"/>
                <a:pathLst>
                  <a:path w="3441630" h="1792635">
                    <a:moveTo>
                      <a:pt x="0" y="0"/>
                    </a:moveTo>
                    <a:lnTo>
                      <a:pt x="3441630" y="0"/>
                    </a:lnTo>
                    <a:lnTo>
                      <a:pt x="3441630" y="1792635"/>
                    </a:lnTo>
                    <a:lnTo>
                      <a:pt x="0" y="1792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19999"/>
                </a:blip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3441630" y="0"/>
                <a:ext cx="16368334" cy="4185388"/>
              </a:xfrm>
              <a:custGeom>
                <a:avLst/>
                <a:gdLst/>
                <a:ahLst/>
                <a:cxnLst/>
                <a:rect l="l" t="t" r="r" b="b"/>
                <a:pathLst>
                  <a:path w="16368334" h="4185388">
                    <a:moveTo>
                      <a:pt x="0" y="0"/>
                    </a:moveTo>
                    <a:lnTo>
                      <a:pt x="16368333" y="0"/>
                    </a:lnTo>
                    <a:lnTo>
                      <a:pt x="16368333" y="4185388"/>
                    </a:lnTo>
                    <a:lnTo>
                      <a:pt x="0" y="41853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alphaModFix amt="19999"/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2277980" y="1143155"/>
                <a:ext cx="3852332" cy="15958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006"/>
                  </a:lnSpc>
                  <a:spcBef>
                    <a:spcPct val="0"/>
                  </a:spcBef>
                </a:pPr>
                <a:r>
                  <a:rPr lang="en-US" sz="5004">
                    <a:solidFill>
                      <a:srgbClr val="000000">
                        <a:alpha val="19608"/>
                      </a:srgbClr>
                    </a:solidFill>
                    <a:latin typeface="나눔스퀘어라운드OTF ExtraBold" panose="020B0600000101010101" pitchFamily="34" charset="-127"/>
                    <a:ea typeface="나눔스퀘어라운드OTF ExtraBold" panose="020B0600000101010101" pitchFamily="34" charset="-127"/>
                  </a:rPr>
                  <a:t>X</a:t>
                </a: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1"/>
          <p:cNvSpPr txBox="1"/>
          <p:nvPr/>
        </p:nvSpPr>
        <p:spPr>
          <a:xfrm>
            <a:off x="1176402" y="2911219"/>
            <a:ext cx="11870213" cy="30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다른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리뷰데이터에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TPO(Time, Place, Occasion)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자세하게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드러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브랜딩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분석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대상으로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선정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777111" y="8608355"/>
            <a:ext cx="2414551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122303" y="8608355"/>
            <a:ext cx="2414551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49A956-FA12-3880-8F86-4E7F1C798721}"/>
              </a:ext>
            </a:extLst>
          </p:cNvPr>
          <p:cNvGrpSpPr/>
          <p:nvPr/>
        </p:nvGrpSpPr>
        <p:grpSpPr>
          <a:xfrm>
            <a:off x="3438781" y="3785102"/>
            <a:ext cx="2950887" cy="4685809"/>
            <a:chOff x="3551707" y="3785102"/>
            <a:chExt cx="2950887" cy="4685809"/>
          </a:xfrm>
        </p:grpSpPr>
        <p:sp>
          <p:nvSpPr>
            <p:cNvPr id="41" name="Freeform 41"/>
            <p:cNvSpPr/>
            <p:nvPr/>
          </p:nvSpPr>
          <p:spPr>
            <a:xfrm>
              <a:off x="3567560" y="3785102"/>
              <a:ext cx="2935034" cy="4685809"/>
            </a:xfrm>
            <a:custGeom>
              <a:avLst/>
              <a:gdLst/>
              <a:ahLst/>
              <a:cxnLst/>
              <a:rect l="l" t="t" r="r" b="b"/>
              <a:pathLst>
                <a:path w="3526983" h="5617456">
                  <a:moveTo>
                    <a:pt x="0" y="0"/>
                  </a:moveTo>
                  <a:lnTo>
                    <a:pt x="3526984" y="0"/>
                  </a:lnTo>
                  <a:lnTo>
                    <a:pt x="3526984" y="5617456"/>
                  </a:lnTo>
                  <a:lnTo>
                    <a:pt x="0" y="5617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269" b="-6269"/>
              </a:stretch>
            </a:blip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4257138" y="5634553"/>
              <a:ext cx="777940" cy="196707"/>
              <a:chOff x="0" y="0"/>
              <a:chExt cx="253431" cy="63929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53431" cy="63929"/>
              </a:xfrm>
              <a:custGeom>
                <a:avLst/>
                <a:gdLst/>
                <a:ahLst/>
                <a:cxnLst/>
                <a:rect l="l" t="t" r="r" b="b"/>
                <a:pathLst>
                  <a:path w="253431" h="63929">
                    <a:moveTo>
                      <a:pt x="0" y="0"/>
                    </a:moveTo>
                    <a:lnTo>
                      <a:pt x="253431" y="0"/>
                    </a:lnTo>
                    <a:lnTo>
                      <a:pt x="253431" y="63929"/>
                    </a:lnTo>
                    <a:lnTo>
                      <a:pt x="0" y="63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257138" y="6368604"/>
              <a:ext cx="777940" cy="196707"/>
              <a:chOff x="0" y="0"/>
              <a:chExt cx="253431" cy="63929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253431" cy="63929"/>
              </a:xfrm>
              <a:custGeom>
                <a:avLst/>
                <a:gdLst/>
                <a:ahLst/>
                <a:cxnLst/>
                <a:rect l="l" t="t" r="r" b="b"/>
                <a:pathLst>
                  <a:path w="253431" h="63929">
                    <a:moveTo>
                      <a:pt x="0" y="0"/>
                    </a:moveTo>
                    <a:lnTo>
                      <a:pt x="253431" y="0"/>
                    </a:lnTo>
                    <a:lnTo>
                      <a:pt x="253431" y="63929"/>
                    </a:lnTo>
                    <a:lnTo>
                      <a:pt x="0" y="639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5" name="Freeform 55"/>
            <p:cNvSpPr/>
            <p:nvPr/>
          </p:nvSpPr>
          <p:spPr>
            <a:xfrm>
              <a:off x="3551707" y="4951613"/>
              <a:ext cx="2942592" cy="381019"/>
            </a:xfrm>
            <a:custGeom>
              <a:avLst/>
              <a:gdLst/>
              <a:ahLst/>
              <a:cxnLst/>
              <a:rect l="l" t="t" r="r" b="b"/>
              <a:pathLst>
                <a:path w="3536064" h="456774">
                  <a:moveTo>
                    <a:pt x="0" y="0"/>
                  </a:moveTo>
                  <a:lnTo>
                    <a:pt x="3536065" y="0"/>
                  </a:lnTo>
                  <a:lnTo>
                    <a:pt x="3536065" y="456774"/>
                  </a:lnTo>
                  <a:lnTo>
                    <a:pt x="0" y="456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31" t="-14001" r="-3557" b="-1840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3777111" y="6959124"/>
              <a:ext cx="2641503" cy="498756"/>
            </a:xfrm>
            <a:custGeom>
              <a:avLst/>
              <a:gdLst/>
              <a:ahLst/>
              <a:cxnLst/>
              <a:rect l="l" t="t" r="r" b="b"/>
              <a:pathLst>
                <a:path w="3174250" h="597920">
                  <a:moveTo>
                    <a:pt x="0" y="0"/>
                  </a:moveTo>
                  <a:lnTo>
                    <a:pt x="3174250" y="0"/>
                  </a:lnTo>
                  <a:lnTo>
                    <a:pt x="3174250" y="597920"/>
                  </a:lnTo>
                  <a:lnTo>
                    <a:pt x="0" y="59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34" t="-7274" r="-2208" b="-588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AutoShape 64"/>
            <p:cNvSpPr/>
            <p:nvPr/>
          </p:nvSpPr>
          <p:spPr>
            <a:xfrm flipV="1">
              <a:off x="4646108" y="5332631"/>
              <a:ext cx="376896" cy="400275"/>
            </a:xfrm>
            <a:prstGeom prst="line">
              <a:avLst/>
            </a:prstGeom>
            <a:ln w="38100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AutoShape 65"/>
            <p:cNvSpPr/>
            <p:nvPr/>
          </p:nvSpPr>
          <p:spPr>
            <a:xfrm>
              <a:off x="5035077" y="6466957"/>
              <a:ext cx="62785" cy="741546"/>
            </a:xfrm>
            <a:prstGeom prst="line">
              <a:avLst/>
            </a:prstGeom>
            <a:ln w="38100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7552820" y="3785102"/>
            <a:ext cx="2978152" cy="4685809"/>
          </a:xfrm>
          <a:custGeom>
            <a:avLst/>
            <a:gdLst/>
            <a:ahLst/>
            <a:cxnLst/>
            <a:rect l="l" t="t" r="r" b="b"/>
            <a:pathLst>
              <a:path w="3578796" h="5617456">
                <a:moveTo>
                  <a:pt x="0" y="0"/>
                </a:moveTo>
                <a:lnTo>
                  <a:pt x="3578796" y="0"/>
                </a:lnTo>
                <a:lnTo>
                  <a:pt x="3578796" y="5617456"/>
                </a:lnTo>
                <a:lnTo>
                  <a:pt x="0" y="5617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32" t="-53357" r="-6821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6" name="Group 46"/>
          <p:cNvGrpSpPr/>
          <p:nvPr/>
        </p:nvGrpSpPr>
        <p:grpSpPr>
          <a:xfrm>
            <a:off x="7826656" y="7208502"/>
            <a:ext cx="1383760" cy="184971"/>
            <a:chOff x="0" y="0"/>
            <a:chExt cx="269109" cy="358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69109" cy="35887"/>
            </a:xfrm>
            <a:custGeom>
              <a:avLst/>
              <a:gdLst/>
              <a:ahLst/>
              <a:cxnLst/>
              <a:rect l="l" t="t" r="r" b="b"/>
              <a:pathLst>
                <a:path w="269109" h="35887">
                  <a:moveTo>
                    <a:pt x="0" y="0"/>
                  </a:moveTo>
                  <a:lnTo>
                    <a:pt x="269109" y="0"/>
                  </a:lnTo>
                  <a:lnTo>
                    <a:pt x="269109" y="35887"/>
                  </a:lnTo>
                  <a:lnTo>
                    <a:pt x="0" y="3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09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758197" y="8017106"/>
            <a:ext cx="1520679" cy="138366"/>
            <a:chOff x="0" y="0"/>
            <a:chExt cx="458144" cy="4158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58144" cy="41587"/>
            </a:xfrm>
            <a:custGeom>
              <a:avLst/>
              <a:gdLst/>
              <a:ahLst/>
              <a:cxnLst/>
              <a:rect l="l" t="t" r="r" b="b"/>
              <a:pathLst>
                <a:path w="458144" h="41587">
                  <a:moveTo>
                    <a:pt x="0" y="0"/>
                  </a:moveTo>
                  <a:lnTo>
                    <a:pt x="458144" y="0"/>
                  </a:lnTo>
                  <a:lnTo>
                    <a:pt x="458144" y="41587"/>
                  </a:lnTo>
                  <a:lnTo>
                    <a:pt x="0" y="41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57" name="Freeform 57"/>
          <p:cNvSpPr/>
          <p:nvPr/>
        </p:nvSpPr>
        <p:spPr>
          <a:xfrm>
            <a:off x="7529075" y="6368604"/>
            <a:ext cx="3362683" cy="411292"/>
          </a:xfrm>
          <a:custGeom>
            <a:avLst/>
            <a:gdLst/>
            <a:ahLst/>
            <a:cxnLst/>
            <a:rect l="l" t="t" r="r" b="b"/>
            <a:pathLst>
              <a:path w="4040881" h="493067">
                <a:moveTo>
                  <a:pt x="0" y="0"/>
                </a:moveTo>
                <a:lnTo>
                  <a:pt x="4040881" y="0"/>
                </a:lnTo>
                <a:lnTo>
                  <a:pt x="4040881" y="493066"/>
                </a:lnTo>
                <a:lnTo>
                  <a:pt x="0" y="493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Freeform 58"/>
          <p:cNvSpPr/>
          <p:nvPr/>
        </p:nvSpPr>
        <p:spPr>
          <a:xfrm>
            <a:off x="8189202" y="7512654"/>
            <a:ext cx="2683008" cy="424099"/>
          </a:xfrm>
          <a:custGeom>
            <a:avLst/>
            <a:gdLst/>
            <a:ahLst/>
            <a:cxnLst/>
            <a:rect l="l" t="t" r="r" b="b"/>
            <a:pathLst>
              <a:path w="3224126" h="508420">
                <a:moveTo>
                  <a:pt x="0" y="0"/>
                </a:moveTo>
                <a:lnTo>
                  <a:pt x="3224127" y="0"/>
                </a:lnTo>
                <a:lnTo>
                  <a:pt x="3224127" y="508420"/>
                </a:lnTo>
                <a:lnTo>
                  <a:pt x="0" y="508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6" name="AutoShape 66"/>
          <p:cNvSpPr/>
          <p:nvPr/>
        </p:nvSpPr>
        <p:spPr>
          <a:xfrm flipV="1">
            <a:off x="8518536" y="6779895"/>
            <a:ext cx="691880" cy="257278"/>
          </a:xfrm>
          <a:prstGeom prst="line">
            <a:avLst/>
          </a:prstGeom>
          <a:ln w="3810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AutoShape 67"/>
          <p:cNvSpPr/>
          <p:nvPr/>
        </p:nvSpPr>
        <p:spPr>
          <a:xfrm flipH="1" flipV="1">
            <a:off x="9210416" y="7936753"/>
            <a:ext cx="68460" cy="149538"/>
          </a:xfrm>
          <a:prstGeom prst="line">
            <a:avLst/>
          </a:prstGeom>
          <a:ln w="3810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9" name="그룹 9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0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0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6" name="TextBox 58"/>
          <p:cNvSpPr txBox="1"/>
          <p:nvPr/>
        </p:nvSpPr>
        <p:spPr>
          <a:xfrm>
            <a:off x="1064437" y="1790700"/>
            <a:ext cx="919104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데이터 선정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0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3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3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3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9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2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2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96569" y="5137637"/>
            <a:ext cx="4891953" cy="3115436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988477" y="5137637"/>
            <a:ext cx="4976861" cy="3115436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4" y="0"/>
                </a:lnTo>
                <a:lnTo>
                  <a:pt x="663581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557540" y="5274855"/>
            <a:ext cx="1824332" cy="1420499"/>
            <a:chOff x="0" y="0"/>
            <a:chExt cx="1330692" cy="10361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0946" y="7438304"/>
            <a:ext cx="1493058" cy="975905"/>
            <a:chOff x="0" y="0"/>
            <a:chExt cx="1330692" cy="8697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0692" cy="869778"/>
            </a:xfrm>
            <a:custGeom>
              <a:avLst/>
              <a:gdLst/>
              <a:ahLst/>
              <a:cxnLst/>
              <a:rect l="l" t="t" r="r" b="b"/>
              <a:pathLst>
                <a:path w="1330692" h="869778">
                  <a:moveTo>
                    <a:pt x="665346" y="0"/>
                  </a:moveTo>
                  <a:cubicBezTo>
                    <a:pt x="297886" y="0"/>
                    <a:pt x="0" y="194706"/>
                    <a:pt x="0" y="434889"/>
                  </a:cubicBezTo>
                  <a:cubicBezTo>
                    <a:pt x="0" y="675072"/>
                    <a:pt x="297886" y="869778"/>
                    <a:pt x="665346" y="869778"/>
                  </a:cubicBezTo>
                  <a:cubicBezTo>
                    <a:pt x="1032807" y="869778"/>
                    <a:pt x="1330692" y="675072"/>
                    <a:pt x="1330692" y="434889"/>
                  </a:cubicBezTo>
                  <a:cubicBezTo>
                    <a:pt x="1330692" y="19470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52410" y="7544737"/>
            <a:ext cx="2109533" cy="823602"/>
            <a:chOff x="0" y="0"/>
            <a:chExt cx="1330692" cy="519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0692" cy="519528"/>
            </a:xfrm>
            <a:custGeom>
              <a:avLst/>
              <a:gdLst/>
              <a:ahLst/>
              <a:cxnLst/>
              <a:rect l="l" t="t" r="r" b="b"/>
              <a:pathLst>
                <a:path w="1330692" h="519528">
                  <a:moveTo>
                    <a:pt x="665346" y="0"/>
                  </a:moveTo>
                  <a:cubicBezTo>
                    <a:pt x="297886" y="0"/>
                    <a:pt x="0" y="116300"/>
                    <a:pt x="0" y="259764"/>
                  </a:cubicBezTo>
                  <a:cubicBezTo>
                    <a:pt x="0" y="403228"/>
                    <a:pt x="297886" y="519528"/>
                    <a:pt x="665346" y="519528"/>
                  </a:cubicBezTo>
                  <a:cubicBezTo>
                    <a:pt x="1032807" y="519528"/>
                    <a:pt x="1330692" y="403228"/>
                    <a:pt x="1330692" y="259764"/>
                  </a:cubicBezTo>
                  <a:cubicBezTo>
                    <a:pt x="1330692" y="116300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36317" y="7205283"/>
            <a:ext cx="1736046" cy="1047789"/>
            <a:chOff x="0" y="0"/>
            <a:chExt cx="1330692" cy="8031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21679" y="7438304"/>
            <a:ext cx="998906" cy="887047"/>
            <a:chOff x="0" y="0"/>
            <a:chExt cx="1166792" cy="1036132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862562" y="6444943"/>
            <a:ext cx="998906" cy="887047"/>
            <a:chOff x="0" y="0"/>
            <a:chExt cx="1166792" cy="103613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166792" cy="1036132"/>
            </a:xfrm>
            <a:custGeom>
              <a:avLst/>
              <a:gdLst/>
              <a:ahLst/>
              <a:cxnLst/>
              <a:rect l="l" t="t" r="r" b="b"/>
              <a:pathLst>
                <a:path w="1166792" h="1036132">
                  <a:moveTo>
                    <a:pt x="583396" y="0"/>
                  </a:moveTo>
                  <a:cubicBezTo>
                    <a:pt x="261195" y="0"/>
                    <a:pt x="0" y="231946"/>
                    <a:pt x="0" y="518066"/>
                  </a:cubicBezTo>
                  <a:cubicBezTo>
                    <a:pt x="0" y="804186"/>
                    <a:pt x="261195" y="1036132"/>
                    <a:pt x="583396" y="1036132"/>
                  </a:cubicBezTo>
                  <a:cubicBezTo>
                    <a:pt x="905597" y="1036132"/>
                    <a:pt x="1166792" y="804186"/>
                    <a:pt x="1166792" y="518066"/>
                  </a:cubicBezTo>
                  <a:cubicBezTo>
                    <a:pt x="1166792" y="231946"/>
                    <a:pt x="905597" y="0"/>
                    <a:pt x="583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61" name="Freeform 61"/>
          <p:cNvSpPr/>
          <p:nvPr/>
        </p:nvSpPr>
        <p:spPr>
          <a:xfrm>
            <a:off x="11965338" y="5137637"/>
            <a:ext cx="979137" cy="3115436"/>
          </a:xfrm>
          <a:custGeom>
            <a:avLst/>
            <a:gdLst/>
            <a:ahLst/>
            <a:cxnLst/>
            <a:rect l="l" t="t" r="r" b="b"/>
            <a:pathLst>
              <a:path w="1305516" h="4153915">
                <a:moveTo>
                  <a:pt x="0" y="0"/>
                </a:moveTo>
                <a:lnTo>
                  <a:pt x="1305516" y="0"/>
                </a:lnTo>
                <a:lnTo>
                  <a:pt x="130551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TextBox 70"/>
          <p:cNvSpPr txBox="1"/>
          <p:nvPr/>
        </p:nvSpPr>
        <p:spPr>
          <a:xfrm>
            <a:off x="2398656" y="2271763"/>
            <a:ext cx="12747186" cy="2149362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735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방향성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고려해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꿀스틱으로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나눠서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분석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1050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단어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출현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빈도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순위가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비슷하게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나타나며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‘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’, ’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건강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’,’맛’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빈도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높음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73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74" name="Freeform 74"/>
          <p:cNvSpPr/>
          <p:nvPr/>
        </p:nvSpPr>
        <p:spPr>
          <a:xfrm>
            <a:off x="5688522" y="5137637"/>
            <a:ext cx="1049981" cy="3115436"/>
          </a:xfrm>
          <a:custGeom>
            <a:avLst/>
            <a:gdLst/>
            <a:ahLst/>
            <a:cxnLst/>
            <a:rect l="l" t="t" r="r" b="b"/>
            <a:pathLst>
              <a:path w="1399974" h="4153915">
                <a:moveTo>
                  <a:pt x="0" y="0"/>
                </a:moveTo>
                <a:lnTo>
                  <a:pt x="1399975" y="0"/>
                </a:lnTo>
                <a:lnTo>
                  <a:pt x="1399975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7" name="TextBox 77"/>
          <p:cNvSpPr txBox="1"/>
          <p:nvPr/>
        </p:nvSpPr>
        <p:spPr>
          <a:xfrm>
            <a:off x="2128524" y="8489784"/>
            <a:ext cx="3559999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514367" y="8489784"/>
            <a:ext cx="5083403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블로그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제주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89" name="Group 89"/>
          <p:cNvGrpSpPr/>
          <p:nvPr/>
        </p:nvGrpSpPr>
        <p:grpSpPr>
          <a:xfrm>
            <a:off x="6873828" y="5137637"/>
            <a:ext cx="585746" cy="1371079"/>
            <a:chOff x="0" y="0"/>
            <a:chExt cx="448978" cy="1050942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448978" cy="1050942"/>
            </a:xfrm>
            <a:custGeom>
              <a:avLst/>
              <a:gdLst/>
              <a:ahLst/>
              <a:cxnLst/>
              <a:rect l="l" t="t" r="r" b="b"/>
              <a:pathLst>
                <a:path w="448978" h="1050942">
                  <a:moveTo>
                    <a:pt x="224489" y="0"/>
                  </a:moveTo>
                  <a:cubicBezTo>
                    <a:pt x="100507" y="0"/>
                    <a:pt x="0" y="235261"/>
                    <a:pt x="0" y="525471"/>
                  </a:cubicBezTo>
                  <a:cubicBezTo>
                    <a:pt x="0" y="815681"/>
                    <a:pt x="100507" y="1050942"/>
                    <a:pt x="224489" y="1050942"/>
                  </a:cubicBezTo>
                  <a:cubicBezTo>
                    <a:pt x="348471" y="1050942"/>
                    <a:pt x="448978" y="815681"/>
                    <a:pt x="448978" y="525471"/>
                  </a:cubicBezTo>
                  <a:cubicBezTo>
                    <a:pt x="448978" y="235261"/>
                    <a:pt x="348471" y="0"/>
                    <a:pt x="2244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8267453" y="5985105"/>
            <a:ext cx="1004910" cy="606512"/>
            <a:chOff x="0" y="0"/>
            <a:chExt cx="1330692" cy="803138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1962093" y="6173192"/>
            <a:ext cx="982382" cy="178340"/>
            <a:chOff x="0" y="0"/>
            <a:chExt cx="344531" cy="62546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1962093" y="7051220"/>
            <a:ext cx="982382" cy="178340"/>
            <a:chOff x="0" y="0"/>
            <a:chExt cx="344531" cy="62546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1962093" y="7956538"/>
            <a:ext cx="982382" cy="178340"/>
            <a:chOff x="0" y="0"/>
            <a:chExt cx="344531" cy="62546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344531" cy="62546"/>
            </a:xfrm>
            <a:custGeom>
              <a:avLst/>
              <a:gdLst/>
              <a:ahLst/>
              <a:cxnLst/>
              <a:rect l="l" t="t" r="r" b="b"/>
              <a:pathLst>
                <a:path w="344531" h="62546">
                  <a:moveTo>
                    <a:pt x="0" y="0"/>
                  </a:moveTo>
                  <a:lnTo>
                    <a:pt x="344531" y="0"/>
                  </a:lnTo>
                  <a:lnTo>
                    <a:pt x="344531" y="62546"/>
                  </a:lnTo>
                  <a:lnTo>
                    <a:pt x="0" y="625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2C92D5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9705062" y="5097896"/>
            <a:ext cx="2124066" cy="1653885"/>
            <a:chOff x="0" y="0"/>
            <a:chExt cx="1330692" cy="1036132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3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4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44" name="TextBox 58"/>
          <p:cNvSpPr txBox="1"/>
          <p:nvPr/>
        </p:nvSpPr>
        <p:spPr>
          <a:xfrm>
            <a:off x="1064437" y="1845421"/>
            <a:ext cx="1188003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시중 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제품의 소비자 키워드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7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6" name="그룹 17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0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9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8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9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9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7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9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9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9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8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8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8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3" name="TextBox 70">
            <a:extLst>
              <a:ext uri="{FF2B5EF4-FFF2-40B4-BE49-F238E27FC236}">
                <a16:creationId xmlns:a16="http://schemas.microsoft.com/office/drawing/2014/main" id="{5DEEBBBD-E7A2-BE50-BE7D-CEDB140B7359}"/>
              </a:ext>
            </a:extLst>
          </p:cNvPr>
          <p:cNvSpPr txBox="1"/>
          <p:nvPr/>
        </p:nvSpPr>
        <p:spPr>
          <a:xfrm>
            <a:off x="2398656" y="3699940"/>
            <a:ext cx="12747186" cy="693728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735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제주 꿀 스틱의 경우 한라산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감귤 등 제주의 지명과 특산품의 빈도 높음  </a:t>
            </a:r>
          </a:p>
          <a:p>
            <a:pPr>
              <a:lnSpc>
                <a:spcPts val="735"/>
              </a:lnSpc>
            </a:pPr>
            <a:endParaRPr lang="ko-KR" alt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AEE9D-DCAD-81F1-97D6-E263CA81C0AE}"/>
              </a:ext>
            </a:extLst>
          </p:cNvPr>
          <p:cNvSpPr txBox="1"/>
          <p:nvPr/>
        </p:nvSpPr>
        <p:spPr>
          <a:xfrm>
            <a:off x="5694663" y="5417278"/>
            <a:ext cx="1049096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2E7C95-48DE-D9A8-4E2B-B90FB4C469F0}"/>
              </a:ext>
            </a:extLst>
          </p:cNvPr>
          <p:cNvSpPr txBox="1"/>
          <p:nvPr/>
        </p:nvSpPr>
        <p:spPr>
          <a:xfrm>
            <a:off x="5693938" y="5599507"/>
            <a:ext cx="1049096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48E1A-8466-013C-9ACE-91694E409C0D}"/>
              </a:ext>
            </a:extLst>
          </p:cNvPr>
          <p:cNvSpPr txBox="1"/>
          <p:nvPr/>
        </p:nvSpPr>
        <p:spPr>
          <a:xfrm>
            <a:off x="5689883" y="5889410"/>
            <a:ext cx="1049096" cy="153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5E2999-402C-A803-5B2B-C0F060264B46}"/>
              </a:ext>
            </a:extLst>
          </p:cNvPr>
          <p:cNvSpPr txBox="1"/>
          <p:nvPr/>
        </p:nvSpPr>
        <p:spPr>
          <a:xfrm>
            <a:off x="11953487" y="5583823"/>
            <a:ext cx="990988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D36B8-157F-9E5B-B411-68C6F7E1314F}"/>
              </a:ext>
            </a:extLst>
          </p:cNvPr>
          <p:cNvSpPr txBox="1"/>
          <p:nvPr/>
        </p:nvSpPr>
        <p:spPr>
          <a:xfrm>
            <a:off x="11953487" y="5751329"/>
            <a:ext cx="990988" cy="123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A64B6-A8CA-FE3D-EC41-878CE657AEEE}"/>
              </a:ext>
            </a:extLst>
          </p:cNvPr>
          <p:cNvSpPr txBox="1"/>
          <p:nvPr/>
        </p:nvSpPr>
        <p:spPr>
          <a:xfrm>
            <a:off x="11959413" y="5865876"/>
            <a:ext cx="990988" cy="169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779432" y="4100472"/>
            <a:ext cx="5260308" cy="2107957"/>
            <a:chOff x="779432" y="4100472"/>
            <a:chExt cx="5260308" cy="2107957"/>
          </a:xfrm>
        </p:grpSpPr>
        <p:sp>
          <p:nvSpPr>
            <p:cNvPr id="2" name="TextBox 2"/>
            <p:cNvSpPr txBox="1"/>
            <p:nvPr/>
          </p:nvSpPr>
          <p:spPr>
            <a:xfrm>
              <a:off x="779432" y="4874731"/>
              <a:ext cx="5260308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96"/>
                </a:lnSpc>
              </a:pPr>
              <a:r>
                <a:rPr lang="en-US" sz="10396" dirty="0">
                  <a:solidFill>
                    <a:srgbClr val="000000"/>
                  </a:solidFill>
                  <a:latin typeface="Bebas Neue Bold"/>
                </a:rPr>
                <a:t>CONTENTS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429939" y="4100472"/>
              <a:ext cx="3970004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46"/>
                </a:lnSpc>
              </a:pPr>
              <a:r>
                <a:rPr lang="en-US" sz="7846" dirty="0">
                  <a:solidFill>
                    <a:srgbClr val="B91646"/>
                  </a:solidFill>
                  <a:latin typeface="Brittany Bold"/>
                </a:rPr>
                <a:t>table of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807365" y="1929775"/>
            <a:ext cx="6094388" cy="6522243"/>
            <a:chOff x="6858004" y="2337997"/>
            <a:chExt cx="6094388" cy="5611116"/>
          </a:xfrm>
        </p:grpSpPr>
        <p:grpSp>
          <p:nvGrpSpPr>
            <p:cNvPr id="4" name="Group 4"/>
            <p:cNvGrpSpPr/>
            <p:nvPr/>
          </p:nvGrpSpPr>
          <p:grpSpPr>
            <a:xfrm>
              <a:off x="6858004" y="2337997"/>
              <a:ext cx="6086471" cy="698675"/>
              <a:chOff x="0" y="0"/>
              <a:chExt cx="10820393" cy="124208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8" name="TextBox 8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en-US" sz="2477" spc="248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2477" spc="248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6858004" y="3322997"/>
              <a:ext cx="6086471" cy="698675"/>
              <a:chOff x="0" y="0"/>
              <a:chExt cx="10820393" cy="1242089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팀 구성 및 역할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858005" y="5289770"/>
              <a:ext cx="6094387" cy="698675"/>
              <a:chOff x="0" y="0"/>
              <a:chExt cx="10834465" cy="1242089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10834465" cy="1242089"/>
                <a:chOff x="0" y="0"/>
                <a:chExt cx="8875617" cy="1017522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31750" y="31750"/>
                  <a:ext cx="8812117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2117" h="954022">
                      <a:moveTo>
                        <a:pt x="8719407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18138" y="0"/>
                      </a:lnTo>
                      <a:cubicBezTo>
                        <a:pt x="8768938" y="0"/>
                        <a:pt x="8810847" y="41910"/>
                        <a:pt x="8810847" y="92710"/>
                      </a:cubicBezTo>
                      <a:lnTo>
                        <a:pt x="8810847" y="860042"/>
                      </a:lnTo>
                      <a:cubicBezTo>
                        <a:pt x="8812117" y="912112"/>
                        <a:pt x="8770207" y="954022"/>
                        <a:pt x="8719407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1" name="Freeform 21"/>
                <p:cNvSpPr/>
                <p:nvPr/>
              </p:nvSpPr>
              <p:spPr>
                <a:xfrm>
                  <a:off x="0" y="0"/>
                  <a:ext cx="8875618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5618" h="1017522">
                      <a:moveTo>
                        <a:pt x="8751157" y="59690"/>
                      </a:moveTo>
                      <a:cubicBezTo>
                        <a:pt x="8786717" y="59690"/>
                        <a:pt x="8815928" y="88900"/>
                        <a:pt x="8815928" y="124460"/>
                      </a:cubicBezTo>
                      <a:lnTo>
                        <a:pt x="8815928" y="893062"/>
                      </a:lnTo>
                      <a:cubicBezTo>
                        <a:pt x="8815928" y="928622"/>
                        <a:pt x="8786717" y="957832"/>
                        <a:pt x="8751157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51157" y="59690"/>
                      </a:lnTo>
                      <a:moveTo>
                        <a:pt x="8751157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51157" y="1017522"/>
                      </a:lnTo>
                      <a:cubicBezTo>
                        <a:pt x="8819738" y="1017522"/>
                        <a:pt x="8875618" y="961642"/>
                        <a:pt x="8875618" y="893062"/>
                      </a:cubicBezTo>
                      <a:lnTo>
                        <a:pt x="8875618" y="124460"/>
                      </a:lnTo>
                      <a:cubicBezTo>
                        <a:pt x="8875618" y="55880"/>
                        <a:pt x="8819738" y="0"/>
                        <a:pt x="8751157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1638937" y="213008"/>
                <a:ext cx="7489770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데이터 분석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858004" y="6273157"/>
              <a:ext cx="6086471" cy="698675"/>
              <a:chOff x="0" y="0"/>
              <a:chExt cx="10820393" cy="1242089"/>
            </a:xfrm>
          </p:grpSpPr>
          <p:grpSp>
            <p:nvGrpSpPr>
              <p:cNvPr id="24" name="Group 2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25" name="Freeform 2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7" name="TextBox 2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수행 결과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6858004" y="4306384"/>
              <a:ext cx="6086471" cy="698675"/>
              <a:chOff x="0" y="0"/>
              <a:chExt cx="10820393" cy="1242089"/>
            </a:xfrm>
          </p:grpSpPr>
          <p:grpSp>
            <p:nvGrpSpPr>
              <p:cNvPr id="29" name="Group 29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30" name="Freeform 30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1" name="Freeform 31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2" name="TextBox 32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수행 절차 및 방법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6865920" y="7250438"/>
              <a:ext cx="6086471" cy="698675"/>
              <a:chOff x="0" y="0"/>
              <a:chExt cx="10820393" cy="1242089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0"/>
                <a:ext cx="10820393" cy="1242089"/>
                <a:chOff x="0" y="0"/>
                <a:chExt cx="8864089" cy="1017522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31750" y="31750"/>
                  <a:ext cx="8800589" cy="954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0589" h="954022">
                      <a:moveTo>
                        <a:pt x="8707879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8706609" y="0"/>
                      </a:lnTo>
                      <a:cubicBezTo>
                        <a:pt x="8757409" y="0"/>
                        <a:pt x="8799319" y="41910"/>
                        <a:pt x="8799319" y="92710"/>
                      </a:cubicBezTo>
                      <a:lnTo>
                        <a:pt x="8799319" y="860042"/>
                      </a:lnTo>
                      <a:cubicBezTo>
                        <a:pt x="8800589" y="912112"/>
                        <a:pt x="8758679" y="954022"/>
                        <a:pt x="8707879" y="954022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6" name="Freeform 36"/>
                <p:cNvSpPr/>
                <p:nvPr/>
              </p:nvSpPr>
              <p:spPr>
                <a:xfrm>
                  <a:off x="0" y="0"/>
                  <a:ext cx="8864089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4089" h="1017522">
                      <a:moveTo>
                        <a:pt x="8739629" y="59690"/>
                      </a:moveTo>
                      <a:cubicBezTo>
                        <a:pt x="8775189" y="59690"/>
                        <a:pt x="8804399" y="88900"/>
                        <a:pt x="8804399" y="124460"/>
                      </a:cubicBezTo>
                      <a:lnTo>
                        <a:pt x="8804399" y="893062"/>
                      </a:lnTo>
                      <a:cubicBezTo>
                        <a:pt x="8804399" y="928622"/>
                        <a:pt x="8775189" y="957832"/>
                        <a:pt x="8739629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8739629" y="59690"/>
                      </a:lnTo>
                      <a:moveTo>
                        <a:pt x="8739629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8739629" y="1017522"/>
                      </a:lnTo>
                      <a:cubicBezTo>
                        <a:pt x="8808209" y="1017522"/>
                        <a:pt x="8864089" y="961642"/>
                        <a:pt x="8864089" y="893062"/>
                      </a:cubicBezTo>
                      <a:lnTo>
                        <a:pt x="8864089" y="124460"/>
                      </a:lnTo>
                      <a:cubicBezTo>
                        <a:pt x="8864089" y="55880"/>
                        <a:pt x="8808209" y="0"/>
                        <a:pt x="8739629" y="0"/>
                      </a:cubicBezTo>
                      <a:close/>
                    </a:path>
                  </a:pathLst>
                </a:custGeom>
                <a:solidFill>
                  <a:srgbClr val="F8EEEE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1636807" y="213008"/>
                <a:ext cx="7480043" cy="68647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469"/>
                  </a:lnSpc>
                </a:pPr>
                <a:r>
                  <a:rPr lang="en-US" sz="2477" spc="248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보완사항</a:t>
                </a: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760152" y="397972"/>
            <a:ext cx="12172950" cy="730024"/>
            <a:chOff x="760152" y="397972"/>
            <a:chExt cx="12172950" cy="730024"/>
          </a:xfrm>
        </p:grpSpPr>
        <p:sp>
          <p:nvSpPr>
            <p:cNvPr id="42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6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5" name="Freeform 8"/>
          <p:cNvSpPr/>
          <p:nvPr/>
        </p:nvSpPr>
        <p:spPr>
          <a:xfrm>
            <a:off x="8754983" y="9464002"/>
            <a:ext cx="681674" cy="486657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9"/>
          <p:cNvSpPr/>
          <p:nvPr/>
        </p:nvSpPr>
        <p:spPr>
          <a:xfrm>
            <a:off x="9378046" y="9127663"/>
            <a:ext cx="3819488" cy="1159337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TextBox 10"/>
          <p:cNvSpPr txBox="1"/>
          <p:nvPr/>
        </p:nvSpPr>
        <p:spPr>
          <a:xfrm>
            <a:off x="9097845" y="9457406"/>
            <a:ext cx="927613" cy="502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Dokdo"/>
              </a:rPr>
              <a:t>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2305547" y="2372282"/>
            <a:ext cx="9518469" cy="2314573"/>
            <a:chOff x="-33547" y="0"/>
            <a:chExt cx="3342563" cy="812800"/>
          </a:xfrm>
        </p:grpSpPr>
        <p:sp>
          <p:nvSpPr>
            <p:cNvPr id="16" name="Freeform 16"/>
            <p:cNvSpPr/>
            <p:nvPr/>
          </p:nvSpPr>
          <p:spPr>
            <a:xfrm>
              <a:off x="-33547" y="6923"/>
              <a:ext cx="3342563" cy="490135"/>
            </a:xfrm>
            <a:custGeom>
              <a:avLst/>
              <a:gdLst/>
              <a:ahLst/>
              <a:cxnLst/>
              <a:rect l="l" t="t" r="r" b="b"/>
              <a:pathLst>
                <a:path w="3342563" h="490135">
                  <a:moveTo>
                    <a:pt x="0" y="0"/>
                  </a:moveTo>
                  <a:lnTo>
                    <a:pt x="3342563" y="0"/>
                  </a:lnTo>
                  <a:lnTo>
                    <a:pt x="3342563" y="490135"/>
                  </a:lnTo>
                  <a:lnTo>
                    <a:pt x="0" y="490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277301" cy="81280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735"/>
                </a:lnSpc>
              </a:pPr>
              <a:endParaRPr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연관성이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가깝고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프리미엄과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가깝게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나타남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>
                <a:lnSpc>
                  <a:spcPts val="314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가장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많이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사용되며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소비자들은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통해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기대함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대한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나타내므로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중요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키워드임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1427558" y="4655582"/>
            <a:ext cx="8399451" cy="4372809"/>
            <a:chOff x="2710077" y="4920636"/>
            <a:chExt cx="8399451" cy="4372809"/>
          </a:xfrm>
        </p:grpSpPr>
        <p:sp>
          <p:nvSpPr>
            <p:cNvPr id="4" name="Freeform 4"/>
            <p:cNvSpPr/>
            <p:nvPr/>
          </p:nvSpPr>
          <p:spPr>
            <a:xfrm>
              <a:off x="3067634" y="5876230"/>
              <a:ext cx="4043765" cy="2165741"/>
            </a:xfrm>
            <a:custGeom>
              <a:avLst/>
              <a:gdLst/>
              <a:ahLst/>
              <a:cxnLst/>
              <a:rect l="l" t="t" r="r" b="b"/>
              <a:pathLst>
                <a:path w="5391686" h="2887655">
                  <a:moveTo>
                    <a:pt x="0" y="0"/>
                  </a:moveTo>
                  <a:lnTo>
                    <a:pt x="5391685" y="0"/>
                  </a:lnTo>
                  <a:lnTo>
                    <a:pt x="5391685" y="2887655"/>
                  </a:lnTo>
                  <a:lnTo>
                    <a:pt x="0" y="28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116" t="-1240" r="-19503"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5456862" y="5938305"/>
              <a:ext cx="1175325" cy="1000836"/>
              <a:chOff x="0" y="0"/>
              <a:chExt cx="408490" cy="3478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V="1">
              <a:off x="6632187" y="6124823"/>
              <a:ext cx="1681602" cy="313900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358591" y="6939141"/>
              <a:ext cx="1175325" cy="1000836"/>
              <a:chOff x="0" y="0"/>
              <a:chExt cx="408490" cy="3478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5533916" y="7439559"/>
              <a:ext cx="2779873" cy="586021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8343337" y="7066505"/>
              <a:ext cx="2766191" cy="2226940"/>
              <a:chOff x="8313789" y="7100914"/>
              <a:chExt cx="2257425" cy="184933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8313789" y="7100914"/>
                <a:ext cx="2257425" cy="1849332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465776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465776"/>
                    </a:lnTo>
                    <a:lnTo>
                      <a:pt x="0" y="2465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4" name="Group 54"/>
              <p:cNvGrpSpPr/>
              <p:nvPr/>
            </p:nvGrpSpPr>
            <p:grpSpPr>
              <a:xfrm>
                <a:off x="8973714" y="7500493"/>
                <a:ext cx="282869" cy="282869"/>
                <a:chOff x="0" y="0"/>
                <a:chExt cx="812800" cy="812800"/>
              </a:xfrm>
            </p:grpSpPr>
            <p:sp>
              <p:nvSpPr>
                <p:cNvPr id="55" name="Freeform 5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6" name="TextBox 5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57" name="Group 57"/>
              <p:cNvGrpSpPr/>
              <p:nvPr/>
            </p:nvGrpSpPr>
            <p:grpSpPr>
              <a:xfrm>
                <a:off x="9509289" y="8270151"/>
                <a:ext cx="346242" cy="315409"/>
                <a:chOff x="0" y="0"/>
                <a:chExt cx="812800" cy="740419"/>
              </a:xfrm>
            </p:grpSpPr>
            <p:sp>
              <p:nvSpPr>
                <p:cNvPr id="58" name="Freeform 58"/>
                <p:cNvSpPr/>
                <p:nvPr/>
              </p:nvSpPr>
              <p:spPr>
                <a:xfrm>
                  <a:off x="0" y="0"/>
                  <a:ext cx="812800" cy="7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40419">
                      <a:moveTo>
                        <a:pt x="406400" y="0"/>
                      </a:moveTo>
                      <a:cubicBezTo>
                        <a:pt x="181951" y="0"/>
                        <a:pt x="0" y="165749"/>
                        <a:pt x="0" y="370210"/>
                      </a:cubicBezTo>
                      <a:cubicBezTo>
                        <a:pt x="0" y="574671"/>
                        <a:pt x="181951" y="740419"/>
                        <a:pt x="406400" y="740419"/>
                      </a:cubicBezTo>
                      <a:cubicBezTo>
                        <a:pt x="630849" y="740419"/>
                        <a:pt x="812800" y="574671"/>
                        <a:pt x="812800" y="370210"/>
                      </a:cubicBezTo>
                      <a:cubicBezTo>
                        <a:pt x="812800" y="165749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" name="TextBox 5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0" name="Group 60"/>
              <p:cNvGrpSpPr/>
              <p:nvPr/>
            </p:nvGrpSpPr>
            <p:grpSpPr>
              <a:xfrm>
                <a:off x="9193680" y="8319143"/>
                <a:ext cx="226827" cy="126290"/>
                <a:chOff x="0" y="0"/>
                <a:chExt cx="79654" cy="44349"/>
              </a:xfrm>
            </p:grpSpPr>
            <p:sp>
              <p:nvSpPr>
                <p:cNvPr id="61" name="Freeform 61"/>
                <p:cNvSpPr/>
                <p:nvPr/>
              </p:nvSpPr>
              <p:spPr>
                <a:xfrm>
                  <a:off x="0" y="0"/>
                  <a:ext cx="79654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54" h="44349">
                      <a:moveTo>
                        <a:pt x="0" y="0"/>
                      </a:moveTo>
                      <a:lnTo>
                        <a:pt x="79654" y="0"/>
                      </a:lnTo>
                      <a:lnTo>
                        <a:pt x="79654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2" name="TextBox 62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3" name="Group 63"/>
              <p:cNvGrpSpPr/>
              <p:nvPr/>
            </p:nvGrpSpPr>
            <p:grpSpPr>
              <a:xfrm>
                <a:off x="9329088" y="8427855"/>
                <a:ext cx="91419" cy="126290"/>
                <a:chOff x="0" y="0"/>
                <a:chExt cx="32103" cy="44349"/>
              </a:xfrm>
            </p:grpSpPr>
            <p:sp>
              <p:nvSpPr>
                <p:cNvPr id="64" name="Freeform 64"/>
                <p:cNvSpPr/>
                <p:nvPr/>
              </p:nvSpPr>
              <p:spPr>
                <a:xfrm>
                  <a:off x="0" y="0"/>
                  <a:ext cx="32103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3" h="44349">
                      <a:moveTo>
                        <a:pt x="0" y="0"/>
                      </a:moveTo>
                      <a:lnTo>
                        <a:pt x="32103" y="0"/>
                      </a:lnTo>
                      <a:lnTo>
                        <a:pt x="32103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TextBox 6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6" name="Group 66"/>
              <p:cNvGrpSpPr/>
              <p:nvPr/>
            </p:nvGrpSpPr>
            <p:grpSpPr>
              <a:xfrm rot="3542236">
                <a:off x="9226021" y="8391552"/>
                <a:ext cx="55812" cy="68627"/>
                <a:chOff x="0" y="0"/>
                <a:chExt cx="19599" cy="24100"/>
              </a:xfrm>
            </p:grpSpPr>
            <p:sp>
              <p:nvSpPr>
                <p:cNvPr id="67" name="Freeform 67"/>
                <p:cNvSpPr/>
                <p:nvPr/>
              </p:nvSpPr>
              <p:spPr>
                <a:xfrm>
                  <a:off x="0" y="0"/>
                  <a:ext cx="19599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24100">
                      <a:moveTo>
                        <a:pt x="0" y="0"/>
                      </a:moveTo>
                      <a:lnTo>
                        <a:pt x="19599" y="0"/>
                      </a:lnTo>
                      <a:lnTo>
                        <a:pt x="19599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TextBox 6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9" name="Group 69"/>
              <p:cNvGrpSpPr/>
              <p:nvPr/>
            </p:nvGrpSpPr>
            <p:grpSpPr>
              <a:xfrm rot="1620375">
                <a:off x="9289234" y="8386656"/>
                <a:ext cx="35719" cy="68627"/>
                <a:chOff x="0" y="0"/>
                <a:chExt cx="12543" cy="24100"/>
              </a:xfrm>
            </p:grpSpPr>
            <p:sp>
              <p:nvSpPr>
                <p:cNvPr id="70" name="Freeform 70"/>
                <p:cNvSpPr/>
                <p:nvPr/>
              </p:nvSpPr>
              <p:spPr>
                <a:xfrm>
                  <a:off x="0" y="0"/>
                  <a:ext cx="12543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4100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TextBox 7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2" name="Group 72"/>
              <p:cNvGrpSpPr/>
              <p:nvPr/>
            </p:nvGrpSpPr>
            <p:grpSpPr>
              <a:xfrm>
                <a:off x="8467193" y="8467448"/>
                <a:ext cx="84119" cy="126290"/>
                <a:chOff x="0" y="0"/>
                <a:chExt cx="29540" cy="44349"/>
              </a:xfrm>
            </p:grpSpPr>
            <p:sp>
              <p:nvSpPr>
                <p:cNvPr id="73" name="Freeform 73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TextBox 7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5" name="Group 75"/>
              <p:cNvGrpSpPr/>
              <p:nvPr/>
            </p:nvGrpSpPr>
            <p:grpSpPr>
              <a:xfrm>
                <a:off x="8509252" y="8445433"/>
                <a:ext cx="84119" cy="45567"/>
                <a:chOff x="0" y="0"/>
                <a:chExt cx="29540" cy="16002"/>
              </a:xfrm>
            </p:grpSpPr>
            <p:sp>
              <p:nvSpPr>
                <p:cNvPr id="76" name="Freeform 76"/>
                <p:cNvSpPr/>
                <p:nvPr/>
              </p:nvSpPr>
              <p:spPr>
                <a:xfrm>
                  <a:off x="0" y="0"/>
                  <a:ext cx="29540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16002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16002"/>
                      </a:lnTo>
                      <a:lnTo>
                        <a:pt x="0" y="16002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" name="TextBox 7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8" name="Group 78"/>
              <p:cNvGrpSpPr/>
              <p:nvPr/>
            </p:nvGrpSpPr>
            <p:grpSpPr>
              <a:xfrm>
                <a:off x="8794974" y="7281968"/>
                <a:ext cx="84119" cy="126290"/>
                <a:chOff x="0" y="0"/>
                <a:chExt cx="29540" cy="44349"/>
              </a:xfrm>
            </p:grpSpPr>
            <p:sp>
              <p:nvSpPr>
                <p:cNvPr id="79" name="Freeform 79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0" name="TextBox 80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81" name="AutoShape 81"/>
              <p:cNvSpPr/>
              <p:nvPr/>
            </p:nvSpPr>
            <p:spPr>
              <a:xfrm flipH="1">
                <a:off x="9682410" y="7493349"/>
                <a:ext cx="140808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AutoShape 82"/>
              <p:cNvSpPr/>
              <p:nvPr/>
            </p:nvSpPr>
            <p:spPr>
              <a:xfrm>
                <a:off x="9752814" y="7408258"/>
                <a:ext cx="0" cy="155495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83" name="Group 83"/>
              <p:cNvGrpSpPr/>
              <p:nvPr/>
            </p:nvGrpSpPr>
            <p:grpSpPr>
              <a:xfrm>
                <a:off x="9702503" y="7408258"/>
                <a:ext cx="43167" cy="77747"/>
                <a:chOff x="0" y="0"/>
                <a:chExt cx="15159" cy="27302"/>
              </a:xfrm>
            </p:grpSpPr>
            <p:sp>
              <p:nvSpPr>
                <p:cNvPr id="84" name="Freeform 84"/>
                <p:cNvSpPr/>
                <p:nvPr/>
              </p:nvSpPr>
              <p:spPr>
                <a:xfrm>
                  <a:off x="0" y="0"/>
                  <a:ext cx="15159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9" h="27302">
                      <a:moveTo>
                        <a:pt x="0" y="0"/>
                      </a:moveTo>
                      <a:lnTo>
                        <a:pt x="15159" y="0"/>
                      </a:lnTo>
                      <a:lnTo>
                        <a:pt x="15159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5" name="TextBox 8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6" name="Group 86"/>
              <p:cNvGrpSpPr/>
              <p:nvPr/>
            </p:nvGrpSpPr>
            <p:grpSpPr>
              <a:xfrm>
                <a:off x="9759958" y="7397191"/>
                <a:ext cx="38728" cy="77747"/>
                <a:chOff x="0" y="0"/>
                <a:chExt cx="13600" cy="27302"/>
              </a:xfrm>
            </p:grpSpPr>
            <p:sp>
              <p:nvSpPr>
                <p:cNvPr id="87" name="Freeform 87"/>
                <p:cNvSpPr/>
                <p:nvPr/>
              </p:nvSpPr>
              <p:spPr>
                <a:xfrm>
                  <a:off x="0" y="0"/>
                  <a:ext cx="13600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27302">
                      <a:moveTo>
                        <a:pt x="0" y="0"/>
                      </a:moveTo>
                      <a:lnTo>
                        <a:pt x="13600" y="0"/>
                      </a:lnTo>
                      <a:lnTo>
                        <a:pt x="13600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8" name="TextBox 8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9" name="Group 89"/>
              <p:cNvGrpSpPr/>
              <p:nvPr/>
            </p:nvGrpSpPr>
            <p:grpSpPr>
              <a:xfrm>
                <a:off x="9759958" y="7500493"/>
                <a:ext cx="63260" cy="77747"/>
                <a:chOff x="0" y="0"/>
                <a:chExt cx="22215" cy="27302"/>
              </a:xfrm>
            </p:grpSpPr>
            <p:sp>
              <p:nvSpPr>
                <p:cNvPr id="90" name="Freeform 90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1" name="TextBox 9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2" name="Group 92"/>
              <p:cNvGrpSpPr/>
              <p:nvPr/>
            </p:nvGrpSpPr>
            <p:grpSpPr>
              <a:xfrm>
                <a:off x="9682410" y="7500493"/>
                <a:ext cx="63260" cy="77747"/>
                <a:chOff x="0" y="0"/>
                <a:chExt cx="22215" cy="27302"/>
              </a:xfrm>
            </p:grpSpPr>
            <p:sp>
              <p:nvSpPr>
                <p:cNvPr id="93" name="Freeform 93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" name="TextBox 9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95" name="AutoShape 95"/>
              <p:cNvSpPr/>
              <p:nvPr/>
            </p:nvSpPr>
            <p:spPr>
              <a:xfrm flipH="1">
                <a:off x="9675067" y="7486006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96" name="Group 96"/>
              <p:cNvGrpSpPr/>
              <p:nvPr/>
            </p:nvGrpSpPr>
            <p:grpSpPr>
              <a:xfrm>
                <a:off x="9761462" y="7412818"/>
                <a:ext cx="94069" cy="68627"/>
                <a:chOff x="0" y="0"/>
                <a:chExt cx="33034" cy="24100"/>
              </a:xfrm>
            </p:grpSpPr>
            <p:sp>
              <p:nvSpPr>
                <p:cNvPr id="97" name="Freeform 97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TextBox 9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9" name="Group 99"/>
              <p:cNvGrpSpPr/>
              <p:nvPr/>
            </p:nvGrpSpPr>
            <p:grpSpPr>
              <a:xfrm>
                <a:off x="9651601" y="7412818"/>
                <a:ext cx="94069" cy="68627"/>
                <a:chOff x="0" y="0"/>
                <a:chExt cx="33034" cy="24100"/>
              </a:xfrm>
            </p:grpSpPr>
            <p:sp>
              <p:nvSpPr>
                <p:cNvPr id="100" name="Freeform 100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1" name="TextBox 10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2" name="Group 102"/>
              <p:cNvGrpSpPr/>
              <p:nvPr/>
            </p:nvGrpSpPr>
            <p:grpSpPr>
              <a:xfrm>
                <a:off x="9651601" y="7495126"/>
                <a:ext cx="94069" cy="68627"/>
                <a:chOff x="0" y="0"/>
                <a:chExt cx="33034" cy="24100"/>
              </a:xfrm>
            </p:grpSpPr>
            <p:sp>
              <p:nvSpPr>
                <p:cNvPr id="103" name="Freeform 103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TextBox 10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5" name="Group 105"/>
              <p:cNvGrpSpPr/>
              <p:nvPr/>
            </p:nvGrpSpPr>
            <p:grpSpPr>
              <a:xfrm>
                <a:off x="9761462" y="7493150"/>
                <a:ext cx="94069" cy="68627"/>
                <a:chOff x="0" y="0"/>
                <a:chExt cx="33034" cy="24100"/>
              </a:xfrm>
            </p:grpSpPr>
            <p:sp>
              <p:nvSpPr>
                <p:cNvPr id="106" name="Freeform 106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TextBox 10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08" name="AutoShape 108"/>
              <p:cNvSpPr/>
              <p:nvPr/>
            </p:nvSpPr>
            <p:spPr>
              <a:xfrm flipH="1">
                <a:off x="9798686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9" name="Group 109"/>
              <p:cNvGrpSpPr/>
              <p:nvPr/>
            </p:nvGrpSpPr>
            <p:grpSpPr>
              <a:xfrm>
                <a:off x="9791587" y="7874850"/>
                <a:ext cx="162593" cy="51482"/>
                <a:chOff x="0" y="0"/>
                <a:chExt cx="57097" cy="18079"/>
              </a:xfrm>
            </p:grpSpPr>
            <p:sp>
              <p:nvSpPr>
                <p:cNvPr id="110" name="Freeform 110"/>
                <p:cNvSpPr/>
                <p:nvPr/>
              </p:nvSpPr>
              <p:spPr>
                <a:xfrm>
                  <a:off x="0" y="0"/>
                  <a:ext cx="57097" cy="18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18079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18079"/>
                      </a:lnTo>
                      <a:lnTo>
                        <a:pt x="0" y="18079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TextBox 11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2" name="Group 112"/>
              <p:cNvGrpSpPr/>
              <p:nvPr/>
            </p:nvGrpSpPr>
            <p:grpSpPr>
              <a:xfrm>
                <a:off x="9791587" y="7770503"/>
                <a:ext cx="162593" cy="90059"/>
                <a:chOff x="0" y="0"/>
                <a:chExt cx="57097" cy="31625"/>
              </a:xfrm>
            </p:grpSpPr>
            <p:sp>
              <p:nvSpPr>
                <p:cNvPr id="113" name="Freeform 113"/>
                <p:cNvSpPr/>
                <p:nvPr/>
              </p:nvSpPr>
              <p:spPr>
                <a:xfrm>
                  <a:off x="0" y="0"/>
                  <a:ext cx="57097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31625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31625"/>
                      </a:lnTo>
                      <a:lnTo>
                        <a:pt x="0" y="31625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TextBox 11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5" name="Group 115"/>
              <p:cNvGrpSpPr/>
              <p:nvPr/>
            </p:nvGrpSpPr>
            <p:grpSpPr>
              <a:xfrm>
                <a:off x="8330242" y="7734272"/>
                <a:ext cx="151604" cy="126290"/>
                <a:chOff x="0" y="0"/>
                <a:chExt cx="53238" cy="44349"/>
              </a:xfrm>
            </p:grpSpPr>
            <p:sp>
              <p:nvSpPr>
                <p:cNvPr id="116" name="Freeform 116"/>
                <p:cNvSpPr/>
                <p:nvPr/>
              </p:nvSpPr>
              <p:spPr>
                <a:xfrm>
                  <a:off x="0" y="0"/>
                  <a:ext cx="53238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8" h="44349">
                      <a:moveTo>
                        <a:pt x="0" y="0"/>
                      </a:moveTo>
                      <a:lnTo>
                        <a:pt x="53238" y="0"/>
                      </a:lnTo>
                      <a:lnTo>
                        <a:pt x="53238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7" name="TextBox 11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18" name="AutoShape 118"/>
              <p:cNvSpPr/>
              <p:nvPr/>
            </p:nvSpPr>
            <p:spPr>
              <a:xfrm flipH="1">
                <a:off x="8330243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19" name="Group 119"/>
              <p:cNvGrpSpPr/>
              <p:nvPr/>
            </p:nvGrpSpPr>
            <p:grpSpPr>
              <a:xfrm>
                <a:off x="8330242" y="7874849"/>
                <a:ext cx="197516" cy="73426"/>
                <a:chOff x="0" y="0"/>
                <a:chExt cx="69361" cy="25785"/>
              </a:xfrm>
            </p:grpSpPr>
            <p:sp>
              <p:nvSpPr>
                <p:cNvPr id="120" name="Freeform 120"/>
                <p:cNvSpPr/>
                <p:nvPr/>
              </p:nvSpPr>
              <p:spPr>
                <a:xfrm>
                  <a:off x="0" y="0"/>
                  <a:ext cx="69361" cy="2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1" h="25785">
                      <a:moveTo>
                        <a:pt x="0" y="0"/>
                      </a:moveTo>
                      <a:lnTo>
                        <a:pt x="69361" y="0"/>
                      </a:lnTo>
                      <a:lnTo>
                        <a:pt x="69361" y="25785"/>
                      </a:lnTo>
                      <a:lnTo>
                        <a:pt x="0" y="25785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TextBox 12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</p:grpSp>
        <p:sp>
          <p:nvSpPr>
            <p:cNvPr id="129" name="Freeform 129"/>
            <p:cNvSpPr/>
            <p:nvPr/>
          </p:nvSpPr>
          <p:spPr>
            <a:xfrm>
              <a:off x="7942399" y="5293854"/>
              <a:ext cx="247991" cy="675223"/>
            </a:xfrm>
            <a:custGeom>
              <a:avLst/>
              <a:gdLst/>
              <a:ahLst/>
              <a:cxnLst/>
              <a:rect l="l" t="t" r="r" b="b"/>
              <a:pathLst>
                <a:path w="330654" h="900297">
                  <a:moveTo>
                    <a:pt x="0" y="0"/>
                  </a:moveTo>
                  <a:lnTo>
                    <a:pt x="330654" y="0"/>
                  </a:lnTo>
                  <a:lnTo>
                    <a:pt x="330654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7848482" y="7137326"/>
              <a:ext cx="435826" cy="675223"/>
            </a:xfrm>
            <a:custGeom>
              <a:avLst/>
              <a:gdLst/>
              <a:ahLst/>
              <a:cxnLst/>
              <a:rect l="l" t="t" r="r" b="b"/>
              <a:pathLst>
                <a:path w="581101" h="900297">
                  <a:moveTo>
                    <a:pt x="0" y="0"/>
                  </a:moveTo>
                  <a:lnTo>
                    <a:pt x="581100" y="0"/>
                  </a:lnTo>
                  <a:lnTo>
                    <a:pt x="581100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8313789" y="4920636"/>
              <a:ext cx="2795739" cy="2094554"/>
              <a:chOff x="8313789" y="5234458"/>
              <a:chExt cx="2257425" cy="1780731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8313789" y="5234458"/>
                <a:ext cx="2257425" cy="1780731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374308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374308"/>
                    </a:lnTo>
                    <a:lnTo>
                      <a:pt x="0" y="23743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6016" t="-5163" r="-37538"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3" name="Group 123"/>
              <p:cNvGrpSpPr/>
              <p:nvPr/>
            </p:nvGrpSpPr>
            <p:grpSpPr>
              <a:xfrm>
                <a:off x="9829119" y="5544114"/>
                <a:ext cx="338928" cy="174704"/>
                <a:chOff x="0" y="0"/>
                <a:chExt cx="1576840" cy="812800"/>
              </a:xfrm>
            </p:grpSpPr>
            <p:sp>
              <p:nvSpPr>
                <p:cNvPr id="124" name="Freeform 124"/>
                <p:cNvSpPr/>
                <p:nvPr/>
              </p:nvSpPr>
              <p:spPr>
                <a:xfrm>
                  <a:off x="0" y="0"/>
                  <a:ext cx="157684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840" h="812800">
                      <a:moveTo>
                        <a:pt x="788420" y="0"/>
                      </a:moveTo>
                      <a:cubicBezTo>
                        <a:pt x="352988" y="0"/>
                        <a:pt x="0" y="181951"/>
                        <a:pt x="0" y="406400"/>
                      </a:cubicBezTo>
                      <a:cubicBezTo>
                        <a:pt x="0" y="630849"/>
                        <a:pt x="352988" y="812800"/>
                        <a:pt x="788420" y="812800"/>
                      </a:cubicBezTo>
                      <a:cubicBezTo>
                        <a:pt x="1223852" y="812800"/>
                        <a:pt x="1576840" y="630849"/>
                        <a:pt x="1576840" y="406400"/>
                      </a:cubicBezTo>
                      <a:cubicBezTo>
                        <a:pt x="1576840" y="181951"/>
                        <a:pt x="1223852" y="0"/>
                        <a:pt x="7884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TextBox 12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26" name="Group 126"/>
              <p:cNvGrpSpPr/>
              <p:nvPr/>
            </p:nvGrpSpPr>
            <p:grpSpPr>
              <a:xfrm>
                <a:off x="8618463" y="5912035"/>
                <a:ext cx="496685" cy="282869"/>
                <a:chOff x="0" y="0"/>
                <a:chExt cx="1427182" cy="812800"/>
              </a:xfrm>
            </p:grpSpPr>
            <p:sp>
              <p:nvSpPr>
                <p:cNvPr id="127" name="Freeform 127"/>
                <p:cNvSpPr/>
                <p:nvPr/>
              </p:nvSpPr>
              <p:spPr>
                <a:xfrm>
                  <a:off x="0" y="0"/>
                  <a:ext cx="1427182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182" h="812800">
                      <a:moveTo>
                        <a:pt x="713591" y="0"/>
                      </a:moveTo>
                      <a:cubicBezTo>
                        <a:pt x="319486" y="0"/>
                        <a:pt x="0" y="181951"/>
                        <a:pt x="0" y="406400"/>
                      </a:cubicBezTo>
                      <a:cubicBezTo>
                        <a:pt x="0" y="630849"/>
                        <a:pt x="319486" y="812800"/>
                        <a:pt x="713591" y="812800"/>
                      </a:cubicBezTo>
                      <a:cubicBezTo>
                        <a:pt x="1107697" y="812800"/>
                        <a:pt x="1427182" y="630849"/>
                        <a:pt x="1427182" y="406400"/>
                      </a:cubicBezTo>
                      <a:cubicBezTo>
                        <a:pt x="1427182" y="181951"/>
                        <a:pt x="1107697" y="0"/>
                        <a:pt x="7135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8" name="TextBox 12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31" name="TextBox 131"/>
              <p:cNvSpPr txBox="1"/>
              <p:nvPr/>
            </p:nvSpPr>
            <p:spPr>
              <a:xfrm>
                <a:off x="10251935" y="5812548"/>
                <a:ext cx="177144" cy="1199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125"/>
                  </a:lnSpc>
                  <a:spcBef>
                    <a:spcPct val="0"/>
                  </a:spcBef>
                </a:pPr>
                <a:r>
                  <a:rPr lang="en-US" sz="900" dirty="0">
                    <a:solidFill>
                      <a:srgbClr val="000000">
                        <a:alpha val="53725"/>
                      </a:srgb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비</a:t>
                </a:r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2710077" y="8552101"/>
              <a:ext cx="4681646" cy="362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키워드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연관분석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시각화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6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6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75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 연관분석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05" name="그룹 20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20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7" name="그룹 20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3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23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22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2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22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2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22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2305547" y="2372282"/>
            <a:ext cx="9518469" cy="2314573"/>
            <a:chOff x="-33547" y="0"/>
            <a:chExt cx="3342563" cy="812800"/>
          </a:xfrm>
        </p:grpSpPr>
        <p:sp>
          <p:nvSpPr>
            <p:cNvPr id="16" name="Freeform 16"/>
            <p:cNvSpPr/>
            <p:nvPr/>
          </p:nvSpPr>
          <p:spPr>
            <a:xfrm>
              <a:off x="-33547" y="6923"/>
              <a:ext cx="3342563" cy="490135"/>
            </a:xfrm>
            <a:custGeom>
              <a:avLst/>
              <a:gdLst/>
              <a:ahLst/>
              <a:cxnLst/>
              <a:rect l="l" t="t" r="r" b="b"/>
              <a:pathLst>
                <a:path w="3342563" h="490135">
                  <a:moveTo>
                    <a:pt x="0" y="0"/>
                  </a:moveTo>
                  <a:lnTo>
                    <a:pt x="3342563" y="0"/>
                  </a:lnTo>
                  <a:lnTo>
                    <a:pt x="3342563" y="490135"/>
                  </a:lnTo>
                  <a:lnTo>
                    <a:pt x="0" y="490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277301" cy="812800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735"/>
                </a:lnSpc>
              </a:pPr>
              <a:endParaRPr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연관성이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가깝고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프리미엄과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가깝게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나타남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>
                <a:lnSpc>
                  <a:spcPts val="314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가장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많이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사용되며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소비자들은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통해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기대함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대한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나타내므로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벌꿀에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중요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키워드임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1427558" y="4655582"/>
            <a:ext cx="8399451" cy="4372809"/>
            <a:chOff x="2710077" y="4920636"/>
            <a:chExt cx="8399451" cy="4372809"/>
          </a:xfrm>
        </p:grpSpPr>
        <p:sp>
          <p:nvSpPr>
            <p:cNvPr id="4" name="Freeform 4"/>
            <p:cNvSpPr/>
            <p:nvPr/>
          </p:nvSpPr>
          <p:spPr>
            <a:xfrm>
              <a:off x="3067634" y="5876230"/>
              <a:ext cx="4043765" cy="2165741"/>
            </a:xfrm>
            <a:custGeom>
              <a:avLst/>
              <a:gdLst/>
              <a:ahLst/>
              <a:cxnLst/>
              <a:rect l="l" t="t" r="r" b="b"/>
              <a:pathLst>
                <a:path w="5391686" h="2887655">
                  <a:moveTo>
                    <a:pt x="0" y="0"/>
                  </a:moveTo>
                  <a:lnTo>
                    <a:pt x="5391685" y="0"/>
                  </a:lnTo>
                  <a:lnTo>
                    <a:pt x="5391685" y="2887655"/>
                  </a:lnTo>
                  <a:lnTo>
                    <a:pt x="0" y="288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116" t="-1240" r="-19503"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5456862" y="5938305"/>
              <a:ext cx="1175325" cy="1000836"/>
              <a:chOff x="0" y="0"/>
              <a:chExt cx="408490" cy="34784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" name="AutoShape 8"/>
            <p:cNvSpPr/>
            <p:nvPr/>
          </p:nvSpPr>
          <p:spPr>
            <a:xfrm flipV="1">
              <a:off x="6632187" y="6124823"/>
              <a:ext cx="1681602" cy="313900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358591" y="6939141"/>
              <a:ext cx="1175325" cy="1000836"/>
              <a:chOff x="0" y="0"/>
              <a:chExt cx="408490" cy="34784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08490" cy="347846"/>
              </a:xfrm>
              <a:custGeom>
                <a:avLst/>
                <a:gdLst/>
                <a:ahLst/>
                <a:cxnLst/>
                <a:rect l="l" t="t" r="r" b="b"/>
                <a:pathLst>
                  <a:path w="408490" h="347846">
                    <a:moveTo>
                      <a:pt x="0" y="0"/>
                    </a:moveTo>
                    <a:lnTo>
                      <a:pt x="408490" y="0"/>
                    </a:lnTo>
                    <a:lnTo>
                      <a:pt x="408490" y="347846"/>
                    </a:lnTo>
                    <a:lnTo>
                      <a:pt x="0" y="34784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5533916" y="7439559"/>
              <a:ext cx="2779873" cy="586021"/>
            </a:xfrm>
            <a:prstGeom prst="line">
              <a:avLst/>
            </a:prstGeom>
            <a:ln w="9525" cap="flat">
              <a:solidFill>
                <a:srgbClr val="FF12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8343337" y="7066505"/>
              <a:ext cx="2766191" cy="2226940"/>
              <a:chOff x="8313789" y="7100914"/>
              <a:chExt cx="2257425" cy="184933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8313789" y="7100914"/>
                <a:ext cx="2257425" cy="1849332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465776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465776"/>
                    </a:lnTo>
                    <a:lnTo>
                      <a:pt x="0" y="24657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54" name="Group 54"/>
              <p:cNvGrpSpPr/>
              <p:nvPr/>
            </p:nvGrpSpPr>
            <p:grpSpPr>
              <a:xfrm>
                <a:off x="8973714" y="7500493"/>
                <a:ext cx="282869" cy="282869"/>
                <a:chOff x="0" y="0"/>
                <a:chExt cx="812800" cy="812800"/>
              </a:xfrm>
            </p:grpSpPr>
            <p:sp>
              <p:nvSpPr>
                <p:cNvPr id="55" name="Freeform 5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6" name="TextBox 56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57" name="Group 57"/>
              <p:cNvGrpSpPr/>
              <p:nvPr/>
            </p:nvGrpSpPr>
            <p:grpSpPr>
              <a:xfrm>
                <a:off x="9509289" y="8270151"/>
                <a:ext cx="346242" cy="315409"/>
                <a:chOff x="0" y="0"/>
                <a:chExt cx="812800" cy="740419"/>
              </a:xfrm>
            </p:grpSpPr>
            <p:sp>
              <p:nvSpPr>
                <p:cNvPr id="58" name="Freeform 58"/>
                <p:cNvSpPr/>
                <p:nvPr/>
              </p:nvSpPr>
              <p:spPr>
                <a:xfrm>
                  <a:off x="0" y="0"/>
                  <a:ext cx="812800" cy="7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740419">
                      <a:moveTo>
                        <a:pt x="406400" y="0"/>
                      </a:moveTo>
                      <a:cubicBezTo>
                        <a:pt x="181951" y="0"/>
                        <a:pt x="0" y="165749"/>
                        <a:pt x="0" y="370210"/>
                      </a:cubicBezTo>
                      <a:cubicBezTo>
                        <a:pt x="0" y="574671"/>
                        <a:pt x="181951" y="740419"/>
                        <a:pt x="406400" y="740419"/>
                      </a:cubicBezTo>
                      <a:cubicBezTo>
                        <a:pt x="630849" y="740419"/>
                        <a:pt x="812800" y="574671"/>
                        <a:pt x="812800" y="370210"/>
                      </a:cubicBezTo>
                      <a:cubicBezTo>
                        <a:pt x="812800" y="165749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9" name="TextBox 59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0" name="Group 60"/>
              <p:cNvGrpSpPr/>
              <p:nvPr/>
            </p:nvGrpSpPr>
            <p:grpSpPr>
              <a:xfrm>
                <a:off x="9193680" y="8319143"/>
                <a:ext cx="226827" cy="126290"/>
                <a:chOff x="0" y="0"/>
                <a:chExt cx="79654" cy="44349"/>
              </a:xfrm>
            </p:grpSpPr>
            <p:sp>
              <p:nvSpPr>
                <p:cNvPr id="61" name="Freeform 61"/>
                <p:cNvSpPr/>
                <p:nvPr/>
              </p:nvSpPr>
              <p:spPr>
                <a:xfrm>
                  <a:off x="0" y="0"/>
                  <a:ext cx="79654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54" h="44349">
                      <a:moveTo>
                        <a:pt x="0" y="0"/>
                      </a:moveTo>
                      <a:lnTo>
                        <a:pt x="79654" y="0"/>
                      </a:lnTo>
                      <a:lnTo>
                        <a:pt x="79654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2" name="TextBox 62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3" name="Group 63"/>
              <p:cNvGrpSpPr/>
              <p:nvPr/>
            </p:nvGrpSpPr>
            <p:grpSpPr>
              <a:xfrm>
                <a:off x="9329088" y="8427855"/>
                <a:ext cx="91419" cy="126290"/>
                <a:chOff x="0" y="0"/>
                <a:chExt cx="32103" cy="44349"/>
              </a:xfrm>
            </p:grpSpPr>
            <p:sp>
              <p:nvSpPr>
                <p:cNvPr id="64" name="Freeform 64"/>
                <p:cNvSpPr/>
                <p:nvPr/>
              </p:nvSpPr>
              <p:spPr>
                <a:xfrm>
                  <a:off x="0" y="0"/>
                  <a:ext cx="32103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3" h="44349">
                      <a:moveTo>
                        <a:pt x="0" y="0"/>
                      </a:moveTo>
                      <a:lnTo>
                        <a:pt x="32103" y="0"/>
                      </a:lnTo>
                      <a:lnTo>
                        <a:pt x="32103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TextBox 6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6" name="Group 66"/>
              <p:cNvGrpSpPr/>
              <p:nvPr/>
            </p:nvGrpSpPr>
            <p:grpSpPr>
              <a:xfrm rot="3542236">
                <a:off x="9226021" y="8391552"/>
                <a:ext cx="55812" cy="68627"/>
                <a:chOff x="0" y="0"/>
                <a:chExt cx="19599" cy="24100"/>
              </a:xfrm>
            </p:grpSpPr>
            <p:sp>
              <p:nvSpPr>
                <p:cNvPr id="67" name="Freeform 67"/>
                <p:cNvSpPr/>
                <p:nvPr/>
              </p:nvSpPr>
              <p:spPr>
                <a:xfrm>
                  <a:off x="0" y="0"/>
                  <a:ext cx="19599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9" h="24100">
                      <a:moveTo>
                        <a:pt x="0" y="0"/>
                      </a:moveTo>
                      <a:lnTo>
                        <a:pt x="19599" y="0"/>
                      </a:lnTo>
                      <a:lnTo>
                        <a:pt x="19599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TextBox 6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69" name="Group 69"/>
              <p:cNvGrpSpPr/>
              <p:nvPr/>
            </p:nvGrpSpPr>
            <p:grpSpPr>
              <a:xfrm rot="1620375">
                <a:off x="9289234" y="8386656"/>
                <a:ext cx="35719" cy="68627"/>
                <a:chOff x="0" y="0"/>
                <a:chExt cx="12543" cy="24100"/>
              </a:xfrm>
            </p:grpSpPr>
            <p:sp>
              <p:nvSpPr>
                <p:cNvPr id="70" name="Freeform 70"/>
                <p:cNvSpPr/>
                <p:nvPr/>
              </p:nvSpPr>
              <p:spPr>
                <a:xfrm>
                  <a:off x="0" y="0"/>
                  <a:ext cx="12543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24100">
                      <a:moveTo>
                        <a:pt x="0" y="0"/>
                      </a:moveTo>
                      <a:lnTo>
                        <a:pt x="12543" y="0"/>
                      </a:lnTo>
                      <a:lnTo>
                        <a:pt x="12543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TextBox 7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2" name="Group 72"/>
              <p:cNvGrpSpPr/>
              <p:nvPr/>
            </p:nvGrpSpPr>
            <p:grpSpPr>
              <a:xfrm>
                <a:off x="8467193" y="8467448"/>
                <a:ext cx="84119" cy="126290"/>
                <a:chOff x="0" y="0"/>
                <a:chExt cx="29540" cy="44349"/>
              </a:xfrm>
            </p:grpSpPr>
            <p:sp>
              <p:nvSpPr>
                <p:cNvPr id="73" name="Freeform 73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TextBox 7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5" name="Group 75"/>
              <p:cNvGrpSpPr/>
              <p:nvPr/>
            </p:nvGrpSpPr>
            <p:grpSpPr>
              <a:xfrm>
                <a:off x="8509252" y="8445433"/>
                <a:ext cx="84119" cy="45567"/>
                <a:chOff x="0" y="0"/>
                <a:chExt cx="29540" cy="16002"/>
              </a:xfrm>
            </p:grpSpPr>
            <p:sp>
              <p:nvSpPr>
                <p:cNvPr id="76" name="Freeform 76"/>
                <p:cNvSpPr/>
                <p:nvPr/>
              </p:nvSpPr>
              <p:spPr>
                <a:xfrm>
                  <a:off x="0" y="0"/>
                  <a:ext cx="29540" cy="16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16002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16002"/>
                      </a:lnTo>
                      <a:lnTo>
                        <a:pt x="0" y="16002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7" name="TextBox 7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78" name="Group 78"/>
              <p:cNvGrpSpPr/>
              <p:nvPr/>
            </p:nvGrpSpPr>
            <p:grpSpPr>
              <a:xfrm>
                <a:off x="8794974" y="7281968"/>
                <a:ext cx="84119" cy="126290"/>
                <a:chOff x="0" y="0"/>
                <a:chExt cx="29540" cy="44349"/>
              </a:xfrm>
            </p:grpSpPr>
            <p:sp>
              <p:nvSpPr>
                <p:cNvPr id="79" name="Freeform 79"/>
                <p:cNvSpPr/>
                <p:nvPr/>
              </p:nvSpPr>
              <p:spPr>
                <a:xfrm>
                  <a:off x="0" y="0"/>
                  <a:ext cx="29540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0" h="44349">
                      <a:moveTo>
                        <a:pt x="0" y="0"/>
                      </a:moveTo>
                      <a:lnTo>
                        <a:pt x="29540" y="0"/>
                      </a:lnTo>
                      <a:lnTo>
                        <a:pt x="29540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0" name="TextBox 80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81" name="AutoShape 81"/>
              <p:cNvSpPr/>
              <p:nvPr/>
            </p:nvSpPr>
            <p:spPr>
              <a:xfrm flipH="1">
                <a:off x="9682410" y="7493349"/>
                <a:ext cx="140808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AutoShape 82"/>
              <p:cNvSpPr/>
              <p:nvPr/>
            </p:nvSpPr>
            <p:spPr>
              <a:xfrm>
                <a:off x="9752814" y="7408258"/>
                <a:ext cx="0" cy="155495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83" name="Group 83"/>
              <p:cNvGrpSpPr/>
              <p:nvPr/>
            </p:nvGrpSpPr>
            <p:grpSpPr>
              <a:xfrm>
                <a:off x="9702503" y="7408258"/>
                <a:ext cx="43167" cy="77747"/>
                <a:chOff x="0" y="0"/>
                <a:chExt cx="15159" cy="27302"/>
              </a:xfrm>
            </p:grpSpPr>
            <p:sp>
              <p:nvSpPr>
                <p:cNvPr id="84" name="Freeform 84"/>
                <p:cNvSpPr/>
                <p:nvPr/>
              </p:nvSpPr>
              <p:spPr>
                <a:xfrm>
                  <a:off x="0" y="0"/>
                  <a:ext cx="15159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9" h="27302">
                      <a:moveTo>
                        <a:pt x="0" y="0"/>
                      </a:moveTo>
                      <a:lnTo>
                        <a:pt x="15159" y="0"/>
                      </a:lnTo>
                      <a:lnTo>
                        <a:pt x="15159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5" name="TextBox 85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6" name="Group 86"/>
              <p:cNvGrpSpPr/>
              <p:nvPr/>
            </p:nvGrpSpPr>
            <p:grpSpPr>
              <a:xfrm>
                <a:off x="9759958" y="7397191"/>
                <a:ext cx="38728" cy="77747"/>
                <a:chOff x="0" y="0"/>
                <a:chExt cx="13600" cy="27302"/>
              </a:xfrm>
            </p:grpSpPr>
            <p:sp>
              <p:nvSpPr>
                <p:cNvPr id="87" name="Freeform 87"/>
                <p:cNvSpPr/>
                <p:nvPr/>
              </p:nvSpPr>
              <p:spPr>
                <a:xfrm>
                  <a:off x="0" y="0"/>
                  <a:ext cx="13600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27302">
                      <a:moveTo>
                        <a:pt x="0" y="0"/>
                      </a:moveTo>
                      <a:lnTo>
                        <a:pt x="13600" y="0"/>
                      </a:lnTo>
                      <a:lnTo>
                        <a:pt x="13600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8" name="TextBox 8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89" name="Group 89"/>
              <p:cNvGrpSpPr/>
              <p:nvPr/>
            </p:nvGrpSpPr>
            <p:grpSpPr>
              <a:xfrm>
                <a:off x="9759958" y="7500493"/>
                <a:ext cx="63260" cy="77747"/>
                <a:chOff x="0" y="0"/>
                <a:chExt cx="22215" cy="27302"/>
              </a:xfrm>
            </p:grpSpPr>
            <p:sp>
              <p:nvSpPr>
                <p:cNvPr id="90" name="Freeform 90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1" name="TextBox 9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2" name="Group 92"/>
              <p:cNvGrpSpPr/>
              <p:nvPr/>
            </p:nvGrpSpPr>
            <p:grpSpPr>
              <a:xfrm>
                <a:off x="9682410" y="7500493"/>
                <a:ext cx="63260" cy="77747"/>
                <a:chOff x="0" y="0"/>
                <a:chExt cx="22215" cy="27302"/>
              </a:xfrm>
            </p:grpSpPr>
            <p:sp>
              <p:nvSpPr>
                <p:cNvPr id="93" name="Freeform 93"/>
                <p:cNvSpPr/>
                <p:nvPr/>
              </p:nvSpPr>
              <p:spPr>
                <a:xfrm>
                  <a:off x="0" y="0"/>
                  <a:ext cx="22215" cy="27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5" h="27302">
                      <a:moveTo>
                        <a:pt x="0" y="0"/>
                      </a:moveTo>
                      <a:lnTo>
                        <a:pt x="22215" y="0"/>
                      </a:lnTo>
                      <a:lnTo>
                        <a:pt x="22215" y="27302"/>
                      </a:lnTo>
                      <a:lnTo>
                        <a:pt x="0" y="27302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4" name="TextBox 9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95" name="AutoShape 95"/>
              <p:cNvSpPr/>
              <p:nvPr/>
            </p:nvSpPr>
            <p:spPr>
              <a:xfrm flipH="1">
                <a:off x="9675067" y="7486006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96" name="Group 96"/>
              <p:cNvGrpSpPr/>
              <p:nvPr/>
            </p:nvGrpSpPr>
            <p:grpSpPr>
              <a:xfrm>
                <a:off x="9761462" y="7412818"/>
                <a:ext cx="94069" cy="68627"/>
                <a:chOff x="0" y="0"/>
                <a:chExt cx="33034" cy="24100"/>
              </a:xfrm>
            </p:grpSpPr>
            <p:sp>
              <p:nvSpPr>
                <p:cNvPr id="97" name="Freeform 97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TextBox 98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99" name="Group 99"/>
              <p:cNvGrpSpPr/>
              <p:nvPr/>
            </p:nvGrpSpPr>
            <p:grpSpPr>
              <a:xfrm>
                <a:off x="9651601" y="7412818"/>
                <a:ext cx="94069" cy="68627"/>
                <a:chOff x="0" y="0"/>
                <a:chExt cx="33034" cy="24100"/>
              </a:xfrm>
            </p:grpSpPr>
            <p:sp>
              <p:nvSpPr>
                <p:cNvPr id="100" name="Freeform 100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1" name="TextBox 10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2" name="Group 102"/>
              <p:cNvGrpSpPr/>
              <p:nvPr/>
            </p:nvGrpSpPr>
            <p:grpSpPr>
              <a:xfrm>
                <a:off x="9651601" y="7495126"/>
                <a:ext cx="94069" cy="68627"/>
                <a:chOff x="0" y="0"/>
                <a:chExt cx="33034" cy="24100"/>
              </a:xfrm>
            </p:grpSpPr>
            <p:sp>
              <p:nvSpPr>
                <p:cNvPr id="103" name="Freeform 103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TextBox 10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05" name="Group 105"/>
              <p:cNvGrpSpPr/>
              <p:nvPr/>
            </p:nvGrpSpPr>
            <p:grpSpPr>
              <a:xfrm>
                <a:off x="9761462" y="7493150"/>
                <a:ext cx="94069" cy="68627"/>
                <a:chOff x="0" y="0"/>
                <a:chExt cx="33034" cy="24100"/>
              </a:xfrm>
            </p:grpSpPr>
            <p:sp>
              <p:nvSpPr>
                <p:cNvPr id="106" name="Freeform 106"/>
                <p:cNvSpPr/>
                <p:nvPr/>
              </p:nvSpPr>
              <p:spPr>
                <a:xfrm>
                  <a:off x="0" y="0"/>
                  <a:ext cx="33034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4" h="24100">
                      <a:moveTo>
                        <a:pt x="0" y="0"/>
                      </a:moveTo>
                      <a:lnTo>
                        <a:pt x="33034" y="0"/>
                      </a:lnTo>
                      <a:lnTo>
                        <a:pt x="33034" y="24100"/>
                      </a:lnTo>
                      <a:lnTo>
                        <a:pt x="0" y="24100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TextBox 10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08" name="AutoShape 108"/>
              <p:cNvSpPr/>
              <p:nvPr/>
            </p:nvSpPr>
            <p:spPr>
              <a:xfrm flipH="1">
                <a:off x="9798686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09" name="Group 109"/>
              <p:cNvGrpSpPr/>
              <p:nvPr/>
            </p:nvGrpSpPr>
            <p:grpSpPr>
              <a:xfrm>
                <a:off x="9791587" y="7874850"/>
                <a:ext cx="162593" cy="51482"/>
                <a:chOff x="0" y="0"/>
                <a:chExt cx="57097" cy="18079"/>
              </a:xfrm>
            </p:grpSpPr>
            <p:sp>
              <p:nvSpPr>
                <p:cNvPr id="110" name="Freeform 110"/>
                <p:cNvSpPr/>
                <p:nvPr/>
              </p:nvSpPr>
              <p:spPr>
                <a:xfrm>
                  <a:off x="0" y="0"/>
                  <a:ext cx="57097" cy="18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18079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18079"/>
                      </a:lnTo>
                      <a:lnTo>
                        <a:pt x="0" y="18079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TextBox 11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2" name="Group 112"/>
              <p:cNvGrpSpPr/>
              <p:nvPr/>
            </p:nvGrpSpPr>
            <p:grpSpPr>
              <a:xfrm>
                <a:off x="9791587" y="7770503"/>
                <a:ext cx="162593" cy="90059"/>
                <a:chOff x="0" y="0"/>
                <a:chExt cx="57097" cy="31625"/>
              </a:xfrm>
            </p:grpSpPr>
            <p:sp>
              <p:nvSpPr>
                <p:cNvPr id="113" name="Freeform 113"/>
                <p:cNvSpPr/>
                <p:nvPr/>
              </p:nvSpPr>
              <p:spPr>
                <a:xfrm>
                  <a:off x="0" y="0"/>
                  <a:ext cx="57097" cy="3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97" h="31625">
                      <a:moveTo>
                        <a:pt x="0" y="0"/>
                      </a:moveTo>
                      <a:lnTo>
                        <a:pt x="57097" y="0"/>
                      </a:lnTo>
                      <a:lnTo>
                        <a:pt x="57097" y="31625"/>
                      </a:lnTo>
                      <a:lnTo>
                        <a:pt x="0" y="31625"/>
                      </a:lnTo>
                      <a:close/>
                    </a:path>
                  </a:pathLst>
                </a:custGeom>
                <a:solidFill>
                  <a:srgbClr val="E5ECF5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TextBox 114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15" name="Group 115"/>
              <p:cNvGrpSpPr/>
              <p:nvPr/>
            </p:nvGrpSpPr>
            <p:grpSpPr>
              <a:xfrm>
                <a:off x="8330242" y="7734272"/>
                <a:ext cx="151604" cy="126290"/>
                <a:chOff x="0" y="0"/>
                <a:chExt cx="53238" cy="44349"/>
              </a:xfrm>
            </p:grpSpPr>
            <p:sp>
              <p:nvSpPr>
                <p:cNvPr id="116" name="Freeform 116"/>
                <p:cNvSpPr/>
                <p:nvPr/>
              </p:nvSpPr>
              <p:spPr>
                <a:xfrm>
                  <a:off x="0" y="0"/>
                  <a:ext cx="53238" cy="44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38" h="44349">
                      <a:moveTo>
                        <a:pt x="0" y="0"/>
                      </a:moveTo>
                      <a:lnTo>
                        <a:pt x="53238" y="0"/>
                      </a:lnTo>
                      <a:lnTo>
                        <a:pt x="53238" y="44349"/>
                      </a:lnTo>
                      <a:lnTo>
                        <a:pt x="0" y="44349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7" name="TextBox 117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18" name="AutoShape 118"/>
              <p:cNvSpPr/>
              <p:nvPr/>
            </p:nvSpPr>
            <p:spPr>
              <a:xfrm flipH="1">
                <a:off x="8330243" y="7867705"/>
                <a:ext cx="155495" cy="0"/>
              </a:xfrm>
              <a:prstGeom prst="line">
                <a:avLst/>
              </a:prstGeom>
              <a:ln w="1905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19" name="Group 119"/>
              <p:cNvGrpSpPr/>
              <p:nvPr/>
            </p:nvGrpSpPr>
            <p:grpSpPr>
              <a:xfrm>
                <a:off x="8330242" y="7874849"/>
                <a:ext cx="197516" cy="73426"/>
                <a:chOff x="0" y="0"/>
                <a:chExt cx="69361" cy="25785"/>
              </a:xfrm>
            </p:grpSpPr>
            <p:sp>
              <p:nvSpPr>
                <p:cNvPr id="120" name="Freeform 120"/>
                <p:cNvSpPr/>
                <p:nvPr/>
              </p:nvSpPr>
              <p:spPr>
                <a:xfrm>
                  <a:off x="0" y="0"/>
                  <a:ext cx="69361" cy="2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61" h="25785">
                      <a:moveTo>
                        <a:pt x="0" y="0"/>
                      </a:moveTo>
                      <a:lnTo>
                        <a:pt x="69361" y="0"/>
                      </a:lnTo>
                      <a:lnTo>
                        <a:pt x="69361" y="25785"/>
                      </a:lnTo>
                      <a:lnTo>
                        <a:pt x="0" y="25785"/>
                      </a:lnTo>
                      <a:close/>
                    </a:path>
                  </a:pathLst>
                </a:custGeom>
                <a:solidFill>
                  <a:srgbClr val="E5EC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TextBox 121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</p:grpSp>
        <p:sp>
          <p:nvSpPr>
            <p:cNvPr id="129" name="Freeform 129"/>
            <p:cNvSpPr/>
            <p:nvPr/>
          </p:nvSpPr>
          <p:spPr>
            <a:xfrm>
              <a:off x="7942399" y="5293854"/>
              <a:ext cx="247991" cy="675223"/>
            </a:xfrm>
            <a:custGeom>
              <a:avLst/>
              <a:gdLst/>
              <a:ahLst/>
              <a:cxnLst/>
              <a:rect l="l" t="t" r="r" b="b"/>
              <a:pathLst>
                <a:path w="330654" h="900297">
                  <a:moveTo>
                    <a:pt x="0" y="0"/>
                  </a:moveTo>
                  <a:lnTo>
                    <a:pt x="330654" y="0"/>
                  </a:lnTo>
                  <a:lnTo>
                    <a:pt x="330654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0" name="Freeform 130"/>
            <p:cNvSpPr/>
            <p:nvPr/>
          </p:nvSpPr>
          <p:spPr>
            <a:xfrm>
              <a:off x="7848482" y="7137326"/>
              <a:ext cx="435826" cy="675223"/>
            </a:xfrm>
            <a:custGeom>
              <a:avLst/>
              <a:gdLst/>
              <a:ahLst/>
              <a:cxnLst/>
              <a:rect l="l" t="t" r="r" b="b"/>
              <a:pathLst>
                <a:path w="581101" h="900297">
                  <a:moveTo>
                    <a:pt x="0" y="0"/>
                  </a:moveTo>
                  <a:lnTo>
                    <a:pt x="581100" y="0"/>
                  </a:lnTo>
                  <a:lnTo>
                    <a:pt x="581100" y="900297"/>
                  </a:lnTo>
                  <a:lnTo>
                    <a:pt x="0" y="900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8313789" y="4920636"/>
              <a:ext cx="2795739" cy="2094554"/>
              <a:chOff x="8313789" y="5234458"/>
              <a:chExt cx="2257425" cy="1780731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8313789" y="5234458"/>
                <a:ext cx="2257425" cy="1780731"/>
              </a:xfrm>
              <a:custGeom>
                <a:avLst/>
                <a:gdLst/>
                <a:ahLst/>
                <a:cxnLst/>
                <a:rect l="l" t="t" r="r" b="b"/>
                <a:pathLst>
                  <a:path w="3009900" h="2374308">
                    <a:moveTo>
                      <a:pt x="0" y="0"/>
                    </a:moveTo>
                    <a:lnTo>
                      <a:pt x="3009900" y="0"/>
                    </a:lnTo>
                    <a:lnTo>
                      <a:pt x="3009900" y="2374308"/>
                    </a:lnTo>
                    <a:lnTo>
                      <a:pt x="0" y="23743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6016" t="-5163" r="-37538"/>
                </a:stretch>
              </a:blipFill>
              <a:ln w="19050">
                <a:solidFill>
                  <a:srgbClr val="FF12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123" name="Group 123"/>
              <p:cNvGrpSpPr/>
              <p:nvPr/>
            </p:nvGrpSpPr>
            <p:grpSpPr>
              <a:xfrm>
                <a:off x="9829119" y="5544114"/>
                <a:ext cx="338928" cy="174704"/>
                <a:chOff x="0" y="0"/>
                <a:chExt cx="1576840" cy="812800"/>
              </a:xfrm>
            </p:grpSpPr>
            <p:sp>
              <p:nvSpPr>
                <p:cNvPr id="124" name="Freeform 124"/>
                <p:cNvSpPr/>
                <p:nvPr/>
              </p:nvSpPr>
              <p:spPr>
                <a:xfrm>
                  <a:off x="0" y="0"/>
                  <a:ext cx="157684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840" h="812800">
                      <a:moveTo>
                        <a:pt x="788420" y="0"/>
                      </a:moveTo>
                      <a:cubicBezTo>
                        <a:pt x="352988" y="0"/>
                        <a:pt x="0" y="181951"/>
                        <a:pt x="0" y="406400"/>
                      </a:cubicBezTo>
                      <a:cubicBezTo>
                        <a:pt x="0" y="630849"/>
                        <a:pt x="352988" y="812800"/>
                        <a:pt x="788420" y="812800"/>
                      </a:cubicBezTo>
                      <a:cubicBezTo>
                        <a:pt x="1223852" y="812800"/>
                        <a:pt x="1576840" y="630849"/>
                        <a:pt x="1576840" y="406400"/>
                      </a:cubicBezTo>
                      <a:cubicBezTo>
                        <a:pt x="1576840" y="181951"/>
                        <a:pt x="1223852" y="0"/>
                        <a:pt x="78842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TextBox 125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grpSp>
            <p:nvGrpSpPr>
              <p:cNvPr id="126" name="Group 126"/>
              <p:cNvGrpSpPr/>
              <p:nvPr/>
            </p:nvGrpSpPr>
            <p:grpSpPr>
              <a:xfrm>
                <a:off x="8618463" y="5912035"/>
                <a:ext cx="496685" cy="282869"/>
                <a:chOff x="0" y="0"/>
                <a:chExt cx="1427182" cy="812800"/>
              </a:xfrm>
            </p:grpSpPr>
            <p:sp>
              <p:nvSpPr>
                <p:cNvPr id="127" name="Freeform 127"/>
                <p:cNvSpPr/>
                <p:nvPr/>
              </p:nvSpPr>
              <p:spPr>
                <a:xfrm>
                  <a:off x="0" y="0"/>
                  <a:ext cx="1427182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182" h="812800">
                      <a:moveTo>
                        <a:pt x="713591" y="0"/>
                      </a:moveTo>
                      <a:cubicBezTo>
                        <a:pt x="319486" y="0"/>
                        <a:pt x="0" y="181951"/>
                        <a:pt x="0" y="406400"/>
                      </a:cubicBezTo>
                      <a:cubicBezTo>
                        <a:pt x="0" y="630849"/>
                        <a:pt x="319486" y="812800"/>
                        <a:pt x="713591" y="812800"/>
                      </a:cubicBezTo>
                      <a:cubicBezTo>
                        <a:pt x="1107697" y="812800"/>
                        <a:pt x="1427182" y="630849"/>
                        <a:pt x="1427182" y="406400"/>
                      </a:cubicBezTo>
                      <a:cubicBezTo>
                        <a:pt x="1427182" y="181951"/>
                        <a:pt x="1107697" y="0"/>
                        <a:pt x="71359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19050">
                  <a:solidFill>
                    <a:srgbClr val="FF1200"/>
                  </a:solidFill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8" name="TextBox 128"/>
                <p:cNvSpPr txBox="1"/>
                <p:nvPr/>
              </p:nvSpPr>
              <p:spPr>
                <a:xfrm>
                  <a:off x="76200" y="28575"/>
                  <a:ext cx="660400" cy="708025"/>
                </a:xfrm>
                <a:prstGeom prst="rect">
                  <a:avLst/>
                </a:prstGeom>
              </p:spPr>
              <p:txBody>
                <a:bodyPr lIns="38100" tIns="38100" rIns="38100" bIns="38100" rtlCol="0" anchor="ctr"/>
                <a:lstStyle/>
                <a:p>
                  <a:pPr algn="ctr">
                    <a:lnSpc>
                      <a:spcPts val="2519"/>
                    </a:lnSpc>
                  </a:pPr>
                  <a:endParaRPr sz="135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endParaRPr>
                </a:p>
              </p:txBody>
            </p:sp>
          </p:grpSp>
          <p:sp>
            <p:nvSpPr>
              <p:cNvPr id="131" name="TextBox 131"/>
              <p:cNvSpPr txBox="1"/>
              <p:nvPr/>
            </p:nvSpPr>
            <p:spPr>
              <a:xfrm>
                <a:off x="10251935" y="5812548"/>
                <a:ext cx="177144" cy="1199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125"/>
                  </a:lnSpc>
                  <a:spcBef>
                    <a:spcPct val="0"/>
                  </a:spcBef>
                </a:pPr>
                <a:r>
                  <a:rPr lang="en-US" sz="900" dirty="0">
                    <a:solidFill>
                      <a:srgbClr val="000000">
                        <a:alpha val="53725"/>
                      </a:srgb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비</a:t>
                </a:r>
              </a:p>
            </p:txBody>
          </p:sp>
        </p:grpSp>
        <p:sp>
          <p:nvSpPr>
            <p:cNvPr id="134" name="TextBox 134"/>
            <p:cNvSpPr txBox="1"/>
            <p:nvPr/>
          </p:nvSpPr>
          <p:spPr>
            <a:xfrm>
              <a:off x="2710077" y="8552101"/>
              <a:ext cx="4681646" cy="374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키워드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연관분석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시각화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6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6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75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 연관분석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80" name="Freeform 4"/>
          <p:cNvSpPr/>
          <p:nvPr/>
        </p:nvSpPr>
        <p:spPr>
          <a:xfrm>
            <a:off x="9966305" y="4486745"/>
            <a:ext cx="3070605" cy="1171943"/>
          </a:xfrm>
          <a:custGeom>
            <a:avLst/>
            <a:gdLst/>
            <a:ahLst/>
            <a:cxnLst/>
            <a:rect l="l" t="t" r="r" b="b"/>
            <a:pathLst>
              <a:path w="9512552" h="2933386">
                <a:moveTo>
                  <a:pt x="0" y="0"/>
                </a:moveTo>
                <a:lnTo>
                  <a:pt x="9512552" y="0"/>
                </a:lnTo>
                <a:lnTo>
                  <a:pt x="9512552" y="2933386"/>
                </a:lnTo>
                <a:lnTo>
                  <a:pt x="0" y="2933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2" name="TextBox 5"/>
          <p:cNvSpPr txBox="1"/>
          <p:nvPr/>
        </p:nvSpPr>
        <p:spPr>
          <a:xfrm>
            <a:off x="9753600" y="5553197"/>
            <a:ext cx="3792376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쉽게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말해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천연꿀의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값’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탄소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동위원소비의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값이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낮을수록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좋은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꿀.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식약처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-23.5%</a:t>
            </a:r>
          </a:p>
          <a:p>
            <a:pPr marL="335969" lvl="1" indent="-167985">
              <a:lnSpc>
                <a:spcPts val="2178"/>
              </a:lnSpc>
              <a:buFont typeface="Arial"/>
              <a:buChar char="•"/>
            </a:pP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한국양봉농협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1556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기준</a:t>
            </a:r>
            <a:r>
              <a:rPr lang="en-US" sz="1556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-22.5%</a:t>
            </a:r>
          </a:p>
        </p:txBody>
      </p:sp>
      <p:grpSp>
        <p:nvGrpSpPr>
          <p:cNvPr id="207" name="그룹 206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20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23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23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22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3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9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22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2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2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22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53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/>
          <p:cNvSpPr txBox="1"/>
          <p:nvPr/>
        </p:nvSpPr>
        <p:spPr>
          <a:xfrm>
            <a:off x="2725245" y="2866894"/>
            <a:ext cx="8937545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재구매’에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설정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가능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55,796건의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중 ‘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9,215건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전체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상대적으로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재구매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맛에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언급이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걸 알 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있음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grpSp>
        <p:nvGrpSpPr>
          <p:cNvPr id="115" name="그룹 114"/>
          <p:cNvGrpSpPr/>
          <p:nvPr/>
        </p:nvGrpSpPr>
        <p:grpSpPr>
          <a:xfrm>
            <a:off x="2424404" y="4715855"/>
            <a:ext cx="9071471" cy="4216463"/>
            <a:chOff x="2587129" y="4696207"/>
            <a:chExt cx="7585145" cy="3631618"/>
          </a:xfrm>
        </p:grpSpPr>
        <p:sp>
          <p:nvSpPr>
            <p:cNvPr id="44" name="Freeform 44"/>
            <p:cNvSpPr/>
            <p:nvPr/>
          </p:nvSpPr>
          <p:spPr>
            <a:xfrm>
              <a:off x="6704895" y="4696208"/>
              <a:ext cx="3353505" cy="3288694"/>
            </a:xfrm>
            <a:custGeom>
              <a:avLst/>
              <a:gdLst/>
              <a:ahLst/>
              <a:cxnLst/>
              <a:rect l="l" t="t" r="r" b="b"/>
              <a:pathLst>
                <a:path w="4468231" h="4409567">
                  <a:moveTo>
                    <a:pt x="0" y="0"/>
                  </a:moveTo>
                  <a:lnTo>
                    <a:pt x="4468232" y="0"/>
                  </a:lnTo>
                  <a:lnTo>
                    <a:pt x="4468232" y="4409568"/>
                  </a:lnTo>
                  <a:lnTo>
                    <a:pt x="0" y="440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414340" y="4696207"/>
              <a:ext cx="1947559" cy="3307175"/>
            </a:xfrm>
            <a:custGeom>
              <a:avLst/>
              <a:gdLst/>
              <a:ahLst/>
              <a:cxnLst/>
              <a:rect l="l" t="t" r="r" b="b"/>
              <a:pathLst>
                <a:path w="2596745" h="4409567">
                  <a:moveTo>
                    <a:pt x="0" y="0"/>
                  </a:moveTo>
                  <a:lnTo>
                    <a:pt x="2596745" y="0"/>
                  </a:lnTo>
                  <a:lnTo>
                    <a:pt x="2596745" y="4409568"/>
                  </a:lnTo>
                  <a:lnTo>
                    <a:pt x="0" y="440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587129" y="8005524"/>
              <a:ext cx="3583586" cy="322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재구매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리뷰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단어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빈도</a:t>
              </a:r>
              <a:r>
                <a:rPr lang="en-US" sz="160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&gt;</a:t>
              </a:r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3398475" y="5260910"/>
              <a:ext cx="1979290" cy="388319"/>
              <a:chOff x="0" y="0"/>
              <a:chExt cx="895541" cy="17569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95541" cy="175697"/>
              </a:xfrm>
              <a:custGeom>
                <a:avLst/>
                <a:gdLst/>
                <a:ahLst/>
                <a:cxnLst/>
                <a:rect l="l" t="t" r="r" b="b"/>
                <a:pathLst>
                  <a:path w="895541" h="175697">
                    <a:moveTo>
                      <a:pt x="0" y="0"/>
                    </a:moveTo>
                    <a:lnTo>
                      <a:pt x="895541" y="0"/>
                    </a:lnTo>
                    <a:lnTo>
                      <a:pt x="895541" y="175697"/>
                    </a:lnTo>
                    <a:lnTo>
                      <a:pt x="0" y="17569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37913" tIns="37913" rIns="37913" bIns="37913" rtlCol="0" anchor="ctr"/>
              <a:lstStyle/>
              <a:p>
                <a:pPr algn="ctr">
                  <a:lnSpc>
                    <a:spcPts val="2520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6588688" y="7989095"/>
              <a:ext cx="3583586" cy="322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4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&lt;재구매 리뷰 단어 비율&gt;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1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3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16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재구매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5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4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7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7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784264" y="2027593"/>
            <a:ext cx="12172958" cy="2450195"/>
            <a:chOff x="22958" y="-345081"/>
            <a:chExt cx="4274729" cy="860425"/>
          </a:xfrm>
        </p:grpSpPr>
        <p:sp>
          <p:nvSpPr>
            <p:cNvPr id="7" name="Freeform 7"/>
            <p:cNvSpPr/>
            <p:nvPr/>
          </p:nvSpPr>
          <p:spPr>
            <a:xfrm>
              <a:off x="22958" y="-225174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8072" y="-345081"/>
              <a:ext cx="3456546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부정리뷰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중에서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‘</a:t>
              </a:r>
              <a:r>
                <a:rPr lang="ko-KR" alt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맛</a:t>
              </a:r>
              <a:r>
                <a:rPr lang="en-US" altLang="ko-KR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’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과 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‘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양’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대한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언급을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많이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함.</a:t>
              </a: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31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883876" y="8568779"/>
            <a:ext cx="3524054" cy="34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3067666" y="3966808"/>
            <a:ext cx="3156474" cy="4298909"/>
            <a:chOff x="3505200" y="4188669"/>
            <a:chExt cx="2282220" cy="3823113"/>
          </a:xfrm>
        </p:grpSpPr>
        <p:sp>
          <p:nvSpPr>
            <p:cNvPr id="12" name="Freeform 12"/>
            <p:cNvSpPr/>
            <p:nvPr/>
          </p:nvSpPr>
          <p:spPr>
            <a:xfrm>
              <a:off x="3505200" y="4188669"/>
              <a:ext cx="2282220" cy="3823113"/>
            </a:xfrm>
            <a:custGeom>
              <a:avLst/>
              <a:gdLst/>
              <a:ahLst/>
              <a:cxnLst/>
              <a:rect l="l" t="t" r="r" b="b"/>
              <a:pathLst>
                <a:path w="3042960" h="5097484">
                  <a:moveTo>
                    <a:pt x="0" y="0"/>
                  </a:moveTo>
                  <a:lnTo>
                    <a:pt x="3042959" y="0"/>
                  </a:lnTo>
                  <a:lnTo>
                    <a:pt x="3042959" y="5097484"/>
                  </a:lnTo>
                  <a:lnTo>
                    <a:pt x="0" y="50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49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3505200" y="4775448"/>
              <a:ext cx="2282220" cy="1715825"/>
              <a:chOff x="0" y="-28575"/>
              <a:chExt cx="1119110" cy="8413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19110" cy="151639"/>
              </a:xfrm>
              <a:custGeom>
                <a:avLst/>
                <a:gdLst/>
                <a:ahLst/>
                <a:cxnLst/>
                <a:rect l="l" t="t" r="r" b="b"/>
                <a:pathLst>
                  <a:path w="1119110" h="151639">
                    <a:moveTo>
                      <a:pt x="0" y="0"/>
                    </a:moveTo>
                    <a:lnTo>
                      <a:pt x="1119110" y="0"/>
                    </a:lnTo>
                    <a:lnTo>
                      <a:pt x="1119110" y="151639"/>
                    </a:lnTo>
                    <a:lnTo>
                      <a:pt x="0" y="1516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6594028" y="8566581"/>
            <a:ext cx="4739691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7378087" y="3937340"/>
            <a:ext cx="3223727" cy="4357844"/>
            <a:chOff x="7888445" y="4240373"/>
            <a:chExt cx="2282220" cy="3823113"/>
          </a:xfrm>
        </p:grpSpPr>
        <p:sp>
          <p:nvSpPr>
            <p:cNvPr id="17" name="Freeform 17"/>
            <p:cNvSpPr/>
            <p:nvPr/>
          </p:nvSpPr>
          <p:spPr>
            <a:xfrm>
              <a:off x="7888445" y="4240373"/>
              <a:ext cx="2272628" cy="3823113"/>
            </a:xfrm>
            <a:custGeom>
              <a:avLst/>
              <a:gdLst/>
              <a:ahLst/>
              <a:cxnLst/>
              <a:rect l="l" t="t" r="r" b="b"/>
              <a:pathLst>
                <a:path w="3030171" h="5097484">
                  <a:moveTo>
                    <a:pt x="0" y="0"/>
                  </a:moveTo>
                  <a:lnTo>
                    <a:pt x="3030171" y="0"/>
                  </a:lnTo>
                  <a:lnTo>
                    <a:pt x="3030171" y="5097484"/>
                  </a:lnTo>
                  <a:lnTo>
                    <a:pt x="0" y="509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7888445" y="6354230"/>
              <a:ext cx="2282220" cy="309239"/>
              <a:chOff x="0" y="0"/>
              <a:chExt cx="1119110" cy="15163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19110" cy="151639"/>
              </a:xfrm>
              <a:custGeom>
                <a:avLst/>
                <a:gdLst/>
                <a:ahLst/>
                <a:cxnLst/>
                <a:rect l="l" t="t" r="r" b="b"/>
                <a:pathLst>
                  <a:path w="1119110" h="151639">
                    <a:moveTo>
                      <a:pt x="0" y="0"/>
                    </a:moveTo>
                    <a:lnTo>
                      <a:pt x="1119110" y="0"/>
                    </a:lnTo>
                    <a:lnTo>
                      <a:pt x="1119110" y="151639"/>
                    </a:lnTo>
                    <a:lnTo>
                      <a:pt x="0" y="1516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09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5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관련 불만족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4" name="Freeform 14"/>
          <p:cNvSpPr/>
          <p:nvPr/>
        </p:nvSpPr>
        <p:spPr>
          <a:xfrm>
            <a:off x="3067666" y="4336006"/>
            <a:ext cx="3156474" cy="347725"/>
          </a:xfrm>
          <a:custGeom>
            <a:avLst/>
            <a:gdLst/>
            <a:ahLst/>
            <a:cxnLst/>
            <a:rect l="l" t="t" r="r" b="b"/>
            <a:pathLst>
              <a:path w="1119110" h="151639">
                <a:moveTo>
                  <a:pt x="0" y="0"/>
                </a:moveTo>
                <a:lnTo>
                  <a:pt x="1119110" y="0"/>
                </a:lnTo>
                <a:lnTo>
                  <a:pt x="1119110" y="151639"/>
                </a:lnTo>
                <a:lnTo>
                  <a:pt x="0" y="1516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4" name="Freeform 19"/>
          <p:cNvSpPr/>
          <p:nvPr/>
        </p:nvSpPr>
        <p:spPr>
          <a:xfrm>
            <a:off x="7368073" y="4305300"/>
            <a:ext cx="3223727" cy="352492"/>
          </a:xfrm>
          <a:custGeom>
            <a:avLst/>
            <a:gdLst/>
            <a:ahLst/>
            <a:cxnLst/>
            <a:rect l="l" t="t" r="r" b="b"/>
            <a:pathLst>
              <a:path w="1119110" h="151639">
                <a:moveTo>
                  <a:pt x="0" y="0"/>
                </a:moveTo>
                <a:lnTo>
                  <a:pt x="1119110" y="0"/>
                </a:lnTo>
                <a:lnTo>
                  <a:pt x="1119110" y="151639"/>
                </a:lnTo>
                <a:lnTo>
                  <a:pt x="0" y="1516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8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755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710077" y="2166109"/>
            <a:ext cx="12172958" cy="2450195"/>
            <a:chOff x="0" y="-47625"/>
            <a:chExt cx="4274729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50223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현재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마켓컬리와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29cm(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워커비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)의 꿀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스틱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구매자들의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부정리뷰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중 양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이 적다는 리뷰가 다수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48578" lvl="1" indent="-24289">
                <a:lnSpc>
                  <a:spcPts val="314"/>
                </a:lnSpc>
                <a:buFont typeface="Arial"/>
                <a:buChar char="•"/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31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676735" y="4127471"/>
            <a:ext cx="4917293" cy="3976389"/>
            <a:chOff x="2085776" y="4416166"/>
            <a:chExt cx="3758567" cy="3229032"/>
          </a:xfrm>
        </p:grpSpPr>
        <p:sp>
          <p:nvSpPr>
            <p:cNvPr id="10" name="Freeform 10"/>
            <p:cNvSpPr/>
            <p:nvPr/>
          </p:nvSpPr>
          <p:spPr>
            <a:xfrm>
              <a:off x="2085776" y="4416166"/>
              <a:ext cx="3758567" cy="2344664"/>
            </a:xfrm>
            <a:custGeom>
              <a:avLst/>
              <a:gdLst/>
              <a:ahLst/>
              <a:cxnLst/>
              <a:rect l="l" t="t" r="r" b="b"/>
              <a:pathLst>
                <a:path w="5011422" h="3126218">
                  <a:moveTo>
                    <a:pt x="0" y="0"/>
                  </a:moveTo>
                  <a:lnTo>
                    <a:pt x="5011422" y="0"/>
                  </a:lnTo>
                  <a:lnTo>
                    <a:pt x="5011422" y="3126218"/>
                  </a:lnTo>
                  <a:lnTo>
                    <a:pt x="0" y="312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6" t="-1720" r="-590" b="-147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2141643" y="4481335"/>
              <a:ext cx="1368973" cy="1344748"/>
              <a:chOff x="0" y="0"/>
              <a:chExt cx="1024900" cy="100676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2490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024900" h="1006763">
                    <a:moveTo>
                      <a:pt x="512450" y="0"/>
                    </a:moveTo>
                    <a:cubicBezTo>
                      <a:pt x="229432" y="0"/>
                      <a:pt x="0" y="225372"/>
                      <a:pt x="0" y="503382"/>
                    </a:cubicBezTo>
                    <a:cubicBezTo>
                      <a:pt x="0" y="781392"/>
                      <a:pt x="229432" y="1006763"/>
                      <a:pt x="512450" y="1006763"/>
                    </a:cubicBezTo>
                    <a:cubicBezTo>
                      <a:pt x="795468" y="1006763"/>
                      <a:pt x="1024900" y="781392"/>
                      <a:pt x="1024900" y="503382"/>
                    </a:cubicBezTo>
                    <a:cubicBezTo>
                      <a:pt x="1024900" y="225372"/>
                      <a:pt x="795468" y="0"/>
                      <a:pt x="512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081313" y="5595840"/>
              <a:ext cx="1762835" cy="1136414"/>
              <a:chOff x="0" y="0"/>
              <a:chExt cx="1319770" cy="85079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770" cy="850792"/>
              </a:xfrm>
              <a:custGeom>
                <a:avLst/>
                <a:gdLst/>
                <a:ahLst/>
                <a:cxnLst/>
                <a:rect l="l" t="t" r="r" b="b"/>
                <a:pathLst>
                  <a:path w="1319770" h="850792">
                    <a:moveTo>
                      <a:pt x="659885" y="0"/>
                    </a:moveTo>
                    <a:cubicBezTo>
                      <a:pt x="295441" y="0"/>
                      <a:pt x="0" y="190456"/>
                      <a:pt x="0" y="425396"/>
                    </a:cubicBezTo>
                    <a:cubicBezTo>
                      <a:pt x="0" y="660336"/>
                      <a:pt x="295441" y="850792"/>
                      <a:pt x="659885" y="850792"/>
                    </a:cubicBezTo>
                    <a:cubicBezTo>
                      <a:pt x="1024329" y="850792"/>
                      <a:pt x="1319770" y="660336"/>
                      <a:pt x="1319770" y="425396"/>
                    </a:cubicBezTo>
                    <a:cubicBezTo>
                      <a:pt x="1319770" y="190456"/>
                      <a:pt x="1024329" y="0"/>
                      <a:pt x="6598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2085776" y="6760829"/>
              <a:ext cx="3758567" cy="884369"/>
            </a:xfrm>
            <a:custGeom>
              <a:avLst/>
              <a:gdLst/>
              <a:ahLst/>
              <a:cxnLst/>
              <a:rect l="l" t="t" r="r" b="b"/>
              <a:pathLst>
                <a:path w="5011422" h="1179158">
                  <a:moveTo>
                    <a:pt x="0" y="0"/>
                  </a:moveTo>
                  <a:lnTo>
                    <a:pt x="5011422" y="0"/>
                  </a:lnTo>
                  <a:lnTo>
                    <a:pt x="5011422" y="1179158"/>
                  </a:lnTo>
                  <a:lnTo>
                    <a:pt x="0" y="1179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7554280" y="3857240"/>
            <a:ext cx="5094920" cy="4246620"/>
            <a:chOff x="8099063" y="4140973"/>
            <a:chExt cx="3943911" cy="3504224"/>
          </a:xfrm>
        </p:grpSpPr>
        <p:sp>
          <p:nvSpPr>
            <p:cNvPr id="9" name="Freeform 9"/>
            <p:cNvSpPr/>
            <p:nvPr/>
          </p:nvSpPr>
          <p:spPr>
            <a:xfrm>
              <a:off x="8242742" y="4416166"/>
              <a:ext cx="3800232" cy="2367124"/>
            </a:xfrm>
            <a:custGeom>
              <a:avLst/>
              <a:gdLst/>
              <a:ahLst/>
              <a:cxnLst/>
              <a:rect l="l" t="t" r="r" b="b"/>
              <a:pathLst>
                <a:path w="5066976" h="3156165">
                  <a:moveTo>
                    <a:pt x="0" y="0"/>
                  </a:moveTo>
                  <a:lnTo>
                    <a:pt x="5066975" y="0"/>
                  </a:lnTo>
                  <a:lnTo>
                    <a:pt x="5066975" y="3156165"/>
                  </a:lnTo>
                  <a:lnTo>
                    <a:pt x="0" y="3156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44" t="-2287" r="-997" b="-3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9048808" y="4140973"/>
              <a:ext cx="1776521" cy="1355189"/>
              <a:chOff x="0" y="0"/>
              <a:chExt cx="1319770" cy="10067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77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319770" h="1006763">
                    <a:moveTo>
                      <a:pt x="659885" y="0"/>
                    </a:moveTo>
                    <a:cubicBezTo>
                      <a:pt x="295441" y="0"/>
                      <a:pt x="0" y="225372"/>
                      <a:pt x="0" y="503382"/>
                    </a:cubicBezTo>
                    <a:cubicBezTo>
                      <a:pt x="0" y="781392"/>
                      <a:pt x="295441" y="1006763"/>
                      <a:pt x="659885" y="1006763"/>
                    </a:cubicBezTo>
                    <a:cubicBezTo>
                      <a:pt x="1024329" y="1006763"/>
                      <a:pt x="1319770" y="781392"/>
                      <a:pt x="1319770" y="503382"/>
                    </a:cubicBezTo>
                    <a:cubicBezTo>
                      <a:pt x="1319770" y="225372"/>
                      <a:pt x="1024329" y="0"/>
                      <a:pt x="6598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8099063" y="5132020"/>
              <a:ext cx="1379602" cy="1355189"/>
              <a:chOff x="0" y="0"/>
              <a:chExt cx="1024900" cy="10067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24900" cy="1006763"/>
              </a:xfrm>
              <a:custGeom>
                <a:avLst/>
                <a:gdLst/>
                <a:ahLst/>
                <a:cxnLst/>
                <a:rect l="l" t="t" r="r" b="b"/>
                <a:pathLst>
                  <a:path w="1024900" h="1006763">
                    <a:moveTo>
                      <a:pt x="512450" y="0"/>
                    </a:moveTo>
                    <a:cubicBezTo>
                      <a:pt x="229432" y="0"/>
                      <a:pt x="0" y="225372"/>
                      <a:pt x="0" y="503382"/>
                    </a:cubicBezTo>
                    <a:cubicBezTo>
                      <a:pt x="0" y="781392"/>
                      <a:pt x="229432" y="1006763"/>
                      <a:pt x="512450" y="1006763"/>
                    </a:cubicBezTo>
                    <a:cubicBezTo>
                      <a:pt x="795468" y="1006763"/>
                      <a:pt x="1024900" y="781392"/>
                      <a:pt x="1024900" y="503382"/>
                    </a:cubicBezTo>
                    <a:cubicBezTo>
                      <a:pt x="1024900" y="225372"/>
                      <a:pt x="795468" y="0"/>
                      <a:pt x="51245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85725">
                <a:solidFill>
                  <a:srgbClr val="FF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2519"/>
                  </a:lnSpc>
                </a:pPr>
                <a:endParaRPr sz="135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8242742" y="6776910"/>
              <a:ext cx="3800232" cy="868287"/>
            </a:xfrm>
            <a:custGeom>
              <a:avLst/>
              <a:gdLst/>
              <a:ahLst/>
              <a:cxnLst/>
              <a:rect l="l" t="t" r="r" b="b"/>
              <a:pathLst>
                <a:path w="5066976" h="1157716">
                  <a:moveTo>
                    <a:pt x="0" y="0"/>
                  </a:moveTo>
                  <a:lnTo>
                    <a:pt x="5066975" y="0"/>
                  </a:lnTo>
                  <a:lnTo>
                    <a:pt x="5066975" y="1157717"/>
                  </a:lnTo>
                  <a:lnTo>
                    <a:pt x="0" y="1157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74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26676" y="8542141"/>
            <a:ext cx="4164511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마켓컬리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‘양’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워드클라우드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23353" y="8557859"/>
            <a:ext cx="4778632" cy="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 ‘양’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키워드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워드클라우드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9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관련 불만족 요인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6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6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8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9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7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5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6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40" y="4230688"/>
            <a:ext cx="11353800" cy="51149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311449" y="2171978"/>
            <a:ext cx="12571586" cy="2450195"/>
            <a:chOff x="-139985" y="-45564"/>
            <a:chExt cx="4414714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285487"/>
            </a:xfrm>
            <a:custGeom>
              <a:avLst/>
              <a:gdLst/>
              <a:ahLst/>
              <a:cxnLst/>
              <a:rect l="l" t="t" r="r" b="b"/>
              <a:pathLst>
                <a:path w="4274729" h="285487">
                  <a:moveTo>
                    <a:pt x="0" y="0"/>
                  </a:moveTo>
                  <a:lnTo>
                    <a:pt x="4274729" y="0"/>
                  </a:lnTo>
                  <a:lnTo>
                    <a:pt x="4274729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39985" y="-45564"/>
              <a:ext cx="3880033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459249" lvl="1" indent="-229625">
                <a:lnSpc>
                  <a:spcPts val="2978"/>
                </a:lnSpc>
                <a:buFont typeface="Arial"/>
                <a:buChar char="•"/>
              </a:pP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‘꿀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스틱’의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핵심가치는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천연’과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맛’이며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이를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뒷받침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하는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‘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탄소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동위원소비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’</a:t>
              </a:r>
            </a:p>
            <a:p>
              <a:pPr marL="459249" lvl="1" indent="-229625">
                <a:lnSpc>
                  <a:spcPts val="2978"/>
                </a:lnSpc>
                <a:buFont typeface="Arial"/>
                <a:buChar char="•"/>
              </a:pP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소비자들에게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인증을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받은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천연벌꿀의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건강함과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품질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 대한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신뢰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프리미엄의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느낌을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줄 수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있음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9" name="TextBox 58"/>
          <p:cNvSpPr txBox="1"/>
          <p:nvPr/>
        </p:nvSpPr>
        <p:spPr>
          <a:xfrm>
            <a:off x="1064437" y="1845421"/>
            <a:ext cx="1049750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브랜딩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2507" y="6698756"/>
            <a:ext cx="988924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제주의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천연자원만을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담아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더욱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특별한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맛을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선사하는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900" b="1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천연벌꿀</a:t>
            </a:r>
            <a:r>
              <a:rPr lang="en-US" altLang="ko-KR" sz="29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”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5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0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176961" y="4117633"/>
            <a:ext cx="5566358" cy="2273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5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패키지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 dirty="0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6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77422" y="4805170"/>
            <a:ext cx="2080219" cy="2971742"/>
          </a:xfrm>
          <a:custGeom>
            <a:avLst/>
            <a:gdLst/>
            <a:ahLst/>
            <a:cxnLst/>
            <a:rect l="l" t="t" r="r" b="b"/>
            <a:pathLst>
              <a:path w="2773625" h="3962322">
                <a:moveTo>
                  <a:pt x="0" y="0"/>
                </a:moveTo>
                <a:lnTo>
                  <a:pt x="2773626" y="0"/>
                </a:lnTo>
                <a:lnTo>
                  <a:pt x="2773626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557704" y="4805171"/>
            <a:ext cx="1953920" cy="2972695"/>
          </a:xfrm>
          <a:custGeom>
            <a:avLst/>
            <a:gdLst/>
            <a:ahLst/>
            <a:cxnLst/>
            <a:rect l="l" t="t" r="r" b="b"/>
            <a:pathLst>
              <a:path w="2605226" h="3963593">
                <a:moveTo>
                  <a:pt x="0" y="0"/>
                </a:moveTo>
                <a:lnTo>
                  <a:pt x="2605226" y="0"/>
                </a:lnTo>
                <a:lnTo>
                  <a:pt x="2605226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011686" y="4805171"/>
            <a:ext cx="2075564" cy="2972695"/>
          </a:xfrm>
          <a:custGeom>
            <a:avLst/>
            <a:gdLst/>
            <a:ahLst/>
            <a:cxnLst/>
            <a:rect l="l" t="t" r="r" b="b"/>
            <a:pathLst>
              <a:path w="2767419" h="3963593">
                <a:moveTo>
                  <a:pt x="0" y="0"/>
                </a:moveTo>
                <a:lnTo>
                  <a:pt x="2767419" y="0"/>
                </a:lnTo>
                <a:lnTo>
                  <a:pt x="2767419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62000" y="8062662"/>
            <a:ext cx="2515827" cy="1222170"/>
          </a:xfrm>
          <a:custGeom>
            <a:avLst/>
            <a:gdLst/>
            <a:ahLst/>
            <a:cxnLst/>
            <a:rect l="l" t="t" r="r" b="b"/>
            <a:pathLst>
              <a:path w="3117896" h="1260082">
                <a:moveTo>
                  <a:pt x="0" y="0"/>
                </a:moveTo>
                <a:lnTo>
                  <a:pt x="3117896" y="0"/>
                </a:lnTo>
                <a:lnTo>
                  <a:pt x="3117896" y="1260082"/>
                </a:lnTo>
                <a:lnTo>
                  <a:pt x="0" y="1260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3343026" y="8078492"/>
            <a:ext cx="2473683" cy="1201697"/>
          </a:xfrm>
          <a:custGeom>
            <a:avLst/>
            <a:gdLst/>
            <a:ahLst/>
            <a:cxnLst/>
            <a:rect l="l" t="t" r="r" b="b"/>
            <a:pathLst>
              <a:path w="3065667" h="1238974">
                <a:moveTo>
                  <a:pt x="0" y="0"/>
                </a:moveTo>
                <a:lnTo>
                  <a:pt x="3065667" y="0"/>
                </a:lnTo>
                <a:lnTo>
                  <a:pt x="3065667" y="1238974"/>
                </a:lnTo>
                <a:lnTo>
                  <a:pt x="0" y="1238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55" r="-10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291597" y="8078492"/>
            <a:ext cx="2382027" cy="1160177"/>
          </a:xfrm>
          <a:custGeom>
            <a:avLst/>
            <a:gdLst/>
            <a:ahLst/>
            <a:cxnLst/>
            <a:rect l="l" t="t" r="r" b="b"/>
            <a:pathLst>
              <a:path w="2952076" h="1196166">
                <a:moveTo>
                  <a:pt x="0" y="0"/>
                </a:moveTo>
                <a:lnTo>
                  <a:pt x="2952077" y="0"/>
                </a:lnTo>
                <a:lnTo>
                  <a:pt x="2952077" y="1196166"/>
                </a:lnTo>
                <a:lnTo>
                  <a:pt x="0" y="1196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662755" y="8062662"/>
            <a:ext cx="2383860" cy="1158062"/>
          </a:xfrm>
          <a:custGeom>
            <a:avLst/>
            <a:gdLst/>
            <a:ahLst/>
            <a:cxnLst/>
            <a:rect l="l" t="t" r="r" b="b"/>
            <a:pathLst>
              <a:path w="2954348" h="1193985">
                <a:moveTo>
                  <a:pt x="0" y="0"/>
                </a:moveTo>
                <a:lnTo>
                  <a:pt x="2954347" y="0"/>
                </a:lnTo>
                <a:lnTo>
                  <a:pt x="2954347" y="1193985"/>
                </a:lnTo>
                <a:lnTo>
                  <a:pt x="0" y="11939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873461" y="4805171"/>
            <a:ext cx="1789843" cy="2972695"/>
          </a:xfrm>
          <a:custGeom>
            <a:avLst/>
            <a:gdLst/>
            <a:ahLst/>
            <a:cxnLst/>
            <a:rect l="l" t="t" r="r" b="b"/>
            <a:pathLst>
              <a:path w="2386457" h="3963593">
                <a:moveTo>
                  <a:pt x="0" y="0"/>
                </a:moveTo>
                <a:lnTo>
                  <a:pt x="2386457" y="0"/>
                </a:lnTo>
                <a:lnTo>
                  <a:pt x="2386457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856175" y="5085811"/>
            <a:ext cx="1789843" cy="302175"/>
          </a:xfrm>
          <a:custGeom>
            <a:avLst/>
            <a:gdLst/>
            <a:ahLst/>
            <a:cxnLst/>
            <a:rect l="l" t="t" r="r" b="b"/>
            <a:pathLst>
              <a:path w="2386457" h="402900">
                <a:moveTo>
                  <a:pt x="0" y="0"/>
                </a:moveTo>
                <a:lnTo>
                  <a:pt x="2386456" y="0"/>
                </a:lnTo>
                <a:lnTo>
                  <a:pt x="2386456" y="402900"/>
                </a:lnTo>
                <a:lnTo>
                  <a:pt x="0" y="402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3156" b="-31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587313" y="4805170"/>
            <a:ext cx="1786085" cy="2971742"/>
          </a:xfrm>
          <a:custGeom>
            <a:avLst/>
            <a:gdLst/>
            <a:ahLst/>
            <a:cxnLst/>
            <a:rect l="l" t="t" r="r" b="b"/>
            <a:pathLst>
              <a:path w="2381447" h="3962322">
                <a:moveTo>
                  <a:pt x="0" y="0"/>
                </a:moveTo>
                <a:lnTo>
                  <a:pt x="2381447" y="0"/>
                </a:lnTo>
                <a:lnTo>
                  <a:pt x="2381447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1" name="Freeform 51"/>
          <p:cNvSpPr/>
          <p:nvPr/>
        </p:nvSpPr>
        <p:spPr>
          <a:xfrm>
            <a:off x="5888663" y="8102279"/>
            <a:ext cx="2371723" cy="967523"/>
          </a:xfrm>
          <a:custGeom>
            <a:avLst/>
            <a:gdLst/>
            <a:ahLst/>
            <a:cxnLst/>
            <a:rect l="l" t="t" r="r" b="b"/>
            <a:pathLst>
              <a:path w="2939305" h="997536">
                <a:moveTo>
                  <a:pt x="0" y="0"/>
                </a:moveTo>
                <a:lnTo>
                  <a:pt x="2939305" y="0"/>
                </a:lnTo>
                <a:lnTo>
                  <a:pt x="2939305" y="997536"/>
                </a:lnTo>
                <a:lnTo>
                  <a:pt x="0" y="9975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7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9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3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소비 환경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2286000" y="2166109"/>
            <a:ext cx="12192000" cy="2450195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29cm(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카카오톡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블로그에서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수가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가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장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  <a:spcBef>
                <a:spcPct val="0"/>
              </a:spcBef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spcBef>
                <a:spcPct val="0"/>
              </a:spcBef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마켓컬리의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다른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플랫폼과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달리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직접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먹기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위한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비율이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높게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5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2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375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762000" y="8631757"/>
            <a:ext cx="3138342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2213" y="8731695"/>
            <a:ext cx="2579787" cy="37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카카오톡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선물하기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5000" y="8658969"/>
            <a:ext cx="2163572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)&gt;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91" name="TextBox 8"/>
          <p:cNvSpPr txBox="1"/>
          <p:nvPr/>
        </p:nvSpPr>
        <p:spPr>
          <a:xfrm>
            <a:off x="2710077" y="2705100"/>
            <a:ext cx="11242006" cy="150372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30~40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사용자가 많은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스마트스토어의 경우 윗사람에게 선물하는 비율이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사용자가 많은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카카오톡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선물하기와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29cm(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의 경우 친구에게 선물하는 비율이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플랫폼 주 사용층을 고려하면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스마트스토어는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이상에게 주로 선물하며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와 카카오톡 선물하기의 경우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주로 선물함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92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 대상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0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5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2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6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7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8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10E553-7242-9360-4013-EF7486EF5826}"/>
              </a:ext>
            </a:extLst>
          </p:cNvPr>
          <p:cNvGrpSpPr/>
          <p:nvPr/>
        </p:nvGrpSpPr>
        <p:grpSpPr>
          <a:xfrm>
            <a:off x="9639552" y="4748046"/>
            <a:ext cx="2722331" cy="3823255"/>
            <a:chOff x="9774469" y="4762500"/>
            <a:chExt cx="2722331" cy="3823255"/>
          </a:xfrm>
        </p:grpSpPr>
        <p:sp>
          <p:nvSpPr>
            <p:cNvPr id="158" name="TextBox 157"/>
            <p:cNvSpPr txBox="1"/>
            <p:nvPr/>
          </p:nvSpPr>
          <p:spPr>
            <a:xfrm>
              <a:off x="10467380" y="4762500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0606209" y="8308756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[20-30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4469" y="4991493"/>
              <a:ext cx="2461528" cy="3357314"/>
            </a:xfrm>
            <a:prstGeom prst="rect">
              <a:avLst/>
            </a:prstGeom>
          </p:spPr>
        </p:pic>
        <p:sp>
          <p:nvSpPr>
            <p:cNvPr id="161" name="TextBox 160"/>
            <p:cNvSpPr txBox="1"/>
            <p:nvPr/>
          </p:nvSpPr>
          <p:spPr>
            <a:xfrm>
              <a:off x="11249788" y="4852993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[40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5AD97D-2A90-B8D1-180B-93EA2A36AAFF}"/>
              </a:ext>
            </a:extLst>
          </p:cNvPr>
          <p:cNvGrpSpPr/>
          <p:nvPr/>
        </p:nvGrpSpPr>
        <p:grpSpPr>
          <a:xfrm>
            <a:off x="5439139" y="4758996"/>
            <a:ext cx="3183911" cy="3646258"/>
            <a:chOff x="5481641" y="4866217"/>
            <a:chExt cx="3183911" cy="3646258"/>
          </a:xfrm>
        </p:grpSpPr>
        <p:sp>
          <p:nvSpPr>
            <p:cNvPr id="157" name="TextBox 156"/>
            <p:cNvSpPr txBox="1"/>
            <p:nvPr/>
          </p:nvSpPr>
          <p:spPr>
            <a:xfrm>
              <a:off x="5488262" y="8235476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[20-30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1641" y="5097833"/>
              <a:ext cx="2735100" cy="3186768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7418540" y="5188600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[20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607026" y="4866217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[40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CA4766-1FDB-CB7E-A918-860F420C6228}"/>
              </a:ext>
            </a:extLst>
          </p:cNvPr>
          <p:cNvGrpSpPr/>
          <p:nvPr/>
        </p:nvGrpSpPr>
        <p:grpSpPr>
          <a:xfrm>
            <a:off x="209753" y="4991100"/>
            <a:ext cx="3903920" cy="3128300"/>
            <a:chOff x="209753" y="4991492"/>
            <a:chExt cx="3903920" cy="3128300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020" y="5179167"/>
              <a:ext cx="3204244" cy="2728652"/>
            </a:xfrm>
            <a:prstGeom prst="rect">
              <a:avLst/>
            </a:prstGeom>
          </p:spPr>
        </p:pic>
        <p:sp>
          <p:nvSpPr>
            <p:cNvPr id="166" name="TextBox 165"/>
            <p:cNvSpPr txBox="1"/>
            <p:nvPr/>
          </p:nvSpPr>
          <p:spPr>
            <a:xfrm>
              <a:off x="2726814" y="4991492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[30</a:t>
              </a:r>
              <a:r>
                <a:rPr lang="ko-KR" altLang="en-US" sz="1200" b="1" dirty="0"/>
                <a:t>세 미만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09753" y="6041718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[50</a:t>
              </a:r>
              <a:r>
                <a:rPr lang="ko-KR" altLang="en-US" sz="1200" b="1" dirty="0"/>
                <a:t>세 이상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66661" y="7842793"/>
              <a:ext cx="1247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[30-40</a:t>
              </a:r>
              <a:r>
                <a:rPr lang="ko-KR" altLang="en-US" sz="1200" b="1" dirty="0"/>
                <a:t>대</a:t>
              </a:r>
              <a:r>
                <a:rPr lang="en-US" altLang="ko-KR" sz="1200" b="1" dirty="0"/>
                <a:t>]</a:t>
              </a:r>
              <a:endParaRPr lang="ko-KR" altLang="en-US" sz="1200" b="1" dirty="0"/>
            </a:p>
          </p:txBody>
        </p:sp>
      </p:grpSp>
      <p:sp>
        <p:nvSpPr>
          <p:cNvPr id="155" name="Freeform 11"/>
          <p:cNvSpPr/>
          <p:nvPr/>
        </p:nvSpPr>
        <p:spPr>
          <a:xfrm>
            <a:off x="150782" y="6782293"/>
            <a:ext cx="857019" cy="1160111"/>
          </a:xfrm>
          <a:custGeom>
            <a:avLst/>
            <a:gdLst/>
            <a:ahLst/>
            <a:cxnLst/>
            <a:rect l="l" t="t" r="r" b="b"/>
            <a:pathLst>
              <a:path w="1142692" h="1546814">
                <a:moveTo>
                  <a:pt x="0" y="0"/>
                </a:moveTo>
                <a:lnTo>
                  <a:pt x="1142691" y="0"/>
                </a:lnTo>
                <a:lnTo>
                  <a:pt x="1142691" y="1546814"/>
                </a:lnTo>
                <a:lnTo>
                  <a:pt x="0" y="1546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4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787349" y="4695499"/>
            <a:ext cx="12164102" cy="3447013"/>
            <a:chOff x="787349" y="3704899"/>
            <a:chExt cx="12164102" cy="3447013"/>
          </a:xfrm>
        </p:grpSpPr>
        <p:grpSp>
          <p:nvGrpSpPr>
            <p:cNvPr id="3" name="그룹 2"/>
            <p:cNvGrpSpPr/>
            <p:nvPr/>
          </p:nvGrpSpPr>
          <p:grpSpPr>
            <a:xfrm>
              <a:off x="4996571" y="3771900"/>
              <a:ext cx="3664742" cy="3335264"/>
              <a:chOff x="4996571" y="4815924"/>
              <a:chExt cx="3664742" cy="33352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996571" y="4815924"/>
                <a:ext cx="3664742" cy="2915136"/>
              </a:xfrm>
              <a:custGeom>
                <a:avLst/>
                <a:gdLst/>
                <a:ahLst/>
                <a:cxnLst/>
                <a:rect l="l" t="t" r="r" b="b"/>
                <a:pathLst>
                  <a:path w="4886323" h="3886848">
                    <a:moveTo>
                      <a:pt x="0" y="0"/>
                    </a:moveTo>
                    <a:lnTo>
                      <a:pt x="4886323" y="0"/>
                    </a:lnTo>
                    <a:lnTo>
                      <a:pt x="4886323" y="3886848"/>
                    </a:lnTo>
                    <a:lnTo>
                      <a:pt x="0" y="38868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5410201" y="7776983"/>
                <a:ext cx="2708636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카카오톡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선물하기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9257024" y="3704899"/>
              <a:ext cx="3694427" cy="3447013"/>
              <a:chOff x="9257024" y="4704175"/>
              <a:chExt cx="3694427" cy="344701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9257024" y="4704175"/>
                <a:ext cx="3694427" cy="2941601"/>
              </a:xfrm>
              <a:custGeom>
                <a:avLst/>
                <a:gdLst/>
                <a:ahLst/>
                <a:cxnLst/>
                <a:rect l="l" t="t" r="r" b="b"/>
                <a:pathLst>
                  <a:path w="4925903" h="3922134">
                    <a:moveTo>
                      <a:pt x="0" y="0"/>
                    </a:moveTo>
                    <a:lnTo>
                      <a:pt x="4925903" y="0"/>
                    </a:lnTo>
                    <a:lnTo>
                      <a:pt x="4925903" y="3922134"/>
                    </a:lnTo>
                    <a:lnTo>
                      <a:pt x="0" y="392213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9982200" y="7776983"/>
                <a:ext cx="2177471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&lt;29cm(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워커비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)&gt;</a:t>
                </a: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787349" y="3771900"/>
              <a:ext cx="3613511" cy="3317116"/>
              <a:chOff x="787349" y="4834072"/>
              <a:chExt cx="3613511" cy="331711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87349" y="4834072"/>
                <a:ext cx="3613511" cy="2802876"/>
              </a:xfrm>
              <a:custGeom>
                <a:avLst/>
                <a:gdLst/>
                <a:ahLst/>
                <a:cxnLst/>
                <a:rect l="l" t="t" r="r" b="b"/>
                <a:pathLst>
                  <a:path w="4818015" h="3737168">
                    <a:moveTo>
                      <a:pt x="0" y="0"/>
                    </a:moveTo>
                    <a:lnTo>
                      <a:pt x="4818015" y="0"/>
                    </a:lnTo>
                    <a:lnTo>
                      <a:pt x="4818015" y="3737167"/>
                    </a:lnTo>
                    <a:lnTo>
                      <a:pt x="0" y="37371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219619" y="7776983"/>
                <a:ext cx="3064938" cy="3742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255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네이버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스마트스토어</a:t>
                </a:r>
                <a:r>
                  <a:rPr lang="en-US" sz="160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 가설 설정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0" name="TextBox 8"/>
          <p:cNvSpPr txBox="1"/>
          <p:nvPr/>
        </p:nvSpPr>
        <p:spPr>
          <a:xfrm>
            <a:off x="2710077" y="2143294"/>
            <a:ext cx="10679345" cy="2450195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선물하는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대상에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따라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선호하는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패키지가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달라질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것이다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.”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설정</a:t>
            </a: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패키지에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반응은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빈도분석을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통해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고급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귀여움으로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나뉨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73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3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7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66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8"/>
          <p:cNvSpPr txBox="1"/>
          <p:nvPr/>
        </p:nvSpPr>
        <p:spPr>
          <a:xfrm>
            <a:off x="1064438" y="1845421"/>
            <a:ext cx="370460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기업</a:t>
            </a:r>
            <a:r>
              <a:rPr 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소개</a:t>
            </a:r>
            <a:endParaRPr lang="en-US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58425" y="2874959"/>
            <a:ext cx="12188191" cy="5567055"/>
            <a:chOff x="821678" y="2911592"/>
            <a:chExt cx="12188191" cy="5567055"/>
          </a:xfrm>
        </p:grpSpPr>
        <p:grpSp>
          <p:nvGrpSpPr>
            <p:cNvPr id="62" name="그룹 61"/>
            <p:cNvGrpSpPr/>
            <p:nvPr/>
          </p:nvGrpSpPr>
          <p:grpSpPr>
            <a:xfrm>
              <a:off x="5906854" y="2911592"/>
              <a:ext cx="7103015" cy="2406051"/>
              <a:chOff x="5991978" y="2211158"/>
              <a:chExt cx="7103015" cy="24060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5991978" y="2712991"/>
                <a:ext cx="7029728" cy="1286291"/>
              </a:xfrm>
              <a:custGeom>
                <a:avLst/>
                <a:gdLst/>
                <a:ahLst/>
                <a:cxnLst/>
                <a:rect l="l" t="t" r="r" b="b"/>
                <a:pathLst>
                  <a:path w="2402821" h="459989">
                    <a:moveTo>
                      <a:pt x="0" y="0"/>
                    </a:moveTo>
                    <a:lnTo>
                      <a:pt x="2402821" y="0"/>
                    </a:lnTo>
                    <a:lnTo>
                      <a:pt x="2402821" y="459989"/>
                    </a:lnTo>
                    <a:lnTo>
                      <a:pt x="0" y="459989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6068177" y="2211158"/>
                <a:ext cx="7026816" cy="2406051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>
                  <a:lnSpc>
                    <a:spcPts val="2519"/>
                  </a:lnSpc>
                </a:pP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온라인 기반의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O2O(Online to Offline)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플랫폼을 중심으로 고객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대상별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맞춤형 건강 간식을 시작으로 영양제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끼니키트까지 확대하고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AI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큐레이션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서비스를 더해 개인 맞춤형 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Total 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먹거리 </a:t>
                </a:r>
                <a:r>
                  <a:rPr lang="ko-KR" altLang="en-US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큐레이션</a:t>
                </a:r>
                <a:r>
                  <a:rPr lang="ko-KR" altLang="en-US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서비스로 확장</a:t>
                </a:r>
                <a:r>
                  <a:rPr lang="en-US" altLang="ko-KR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.</a:t>
                </a:r>
                <a:endParaRPr lang="en-US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21678" y="4887810"/>
              <a:ext cx="12138629" cy="2802202"/>
            </a:xfrm>
            <a:custGeom>
              <a:avLst/>
              <a:gdLst/>
              <a:ahLst/>
              <a:cxnLst/>
              <a:rect l="l" t="t" r="r" b="b"/>
              <a:pathLst>
                <a:path w="16184838" h="3736269">
                  <a:moveTo>
                    <a:pt x="0" y="0"/>
                  </a:moveTo>
                  <a:lnTo>
                    <a:pt x="16184838" y="0"/>
                  </a:lnTo>
                  <a:lnTo>
                    <a:pt x="16184838" y="3736269"/>
                  </a:lnTo>
                  <a:lnTo>
                    <a:pt x="0" y="3736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821678" y="7688976"/>
              <a:ext cx="2937533" cy="789671"/>
              <a:chOff x="0" y="-38100"/>
              <a:chExt cx="1031561" cy="2773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31561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1561" h="193668">
                    <a:moveTo>
                      <a:pt x="0" y="0"/>
                    </a:moveTo>
                    <a:lnTo>
                      <a:pt x="1031561" y="0"/>
                    </a:lnTo>
                    <a:lnTo>
                      <a:pt x="1031561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29585" cy="27730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출산맘의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건강한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몸조리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!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산후조리원박스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896065" y="7671545"/>
              <a:ext cx="2945510" cy="789671"/>
              <a:chOff x="0" y="-44221"/>
              <a:chExt cx="1034363" cy="27730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34363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4363" h="193668">
                    <a:moveTo>
                      <a:pt x="0" y="0"/>
                    </a:moveTo>
                    <a:lnTo>
                      <a:pt x="1034363" y="0"/>
                    </a:lnTo>
                    <a:lnTo>
                      <a:pt x="1034363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94204" y="-44221"/>
                <a:ext cx="812800" cy="277305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끼니키트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049972" y="7682136"/>
              <a:ext cx="2917455" cy="777685"/>
              <a:chOff x="0" y="-38100"/>
              <a:chExt cx="1024511" cy="27309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22011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22011" h="193668">
                    <a:moveTo>
                      <a:pt x="0" y="0"/>
                    </a:moveTo>
                    <a:lnTo>
                      <a:pt x="1022011" y="0"/>
                    </a:lnTo>
                    <a:lnTo>
                      <a:pt x="1022011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024511" cy="273096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&lt;ROYALSUMMIT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산양삼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기프트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박스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6984055" y="7632399"/>
              <a:ext cx="2934194" cy="827423"/>
              <a:chOff x="0" y="-55566"/>
              <a:chExt cx="1030389" cy="29056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0389" cy="193668"/>
              </a:xfrm>
              <a:custGeom>
                <a:avLst/>
                <a:gdLst/>
                <a:ahLst/>
                <a:cxnLst/>
                <a:rect l="l" t="t" r="r" b="b"/>
                <a:pathLst>
                  <a:path w="1030389" h="193668">
                    <a:moveTo>
                      <a:pt x="0" y="0"/>
                    </a:moveTo>
                    <a:lnTo>
                      <a:pt x="1030389" y="0"/>
                    </a:lnTo>
                    <a:lnTo>
                      <a:pt x="1030389" y="193668"/>
                    </a:lnTo>
                    <a:lnTo>
                      <a:pt x="0" y="193668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13829" y="-55566"/>
                <a:ext cx="812800" cy="290562"/>
              </a:xfrm>
              <a:prstGeom prst="rect">
                <a:avLst/>
              </a:prstGeom>
            </p:spPr>
            <p:txBody>
              <a:bodyPr lIns="38100" tIns="38100" rIns="38100" bIns="38100" rtlCol="0" anchor="ctr"/>
              <a:lstStyle/>
              <a:p>
                <a:pPr algn="ctr">
                  <a:lnSpc>
                    <a:spcPts val="1575"/>
                  </a:lnSpc>
                </a:pP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&lt;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맘편한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쑥 </a:t>
                </a:r>
                <a:r>
                  <a:rPr lang="en-US" sz="1125" dirty="0" err="1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쫀득이</a:t>
                </a:r>
                <a:r>
                  <a:rPr lang="en-US" sz="1125" dirty="0">
                    <a:solidFill>
                      <a:srgbClr val="14110F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&gt; </a:t>
                </a:r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21679" y="3406469"/>
              <a:ext cx="4856574" cy="1309890"/>
            </a:xfrm>
            <a:custGeom>
              <a:avLst/>
              <a:gdLst/>
              <a:ahLst/>
              <a:cxnLst/>
              <a:rect l="l" t="t" r="r" b="b"/>
              <a:pathLst>
                <a:path w="6830341" h="1746520">
                  <a:moveTo>
                    <a:pt x="0" y="0"/>
                  </a:moveTo>
                  <a:lnTo>
                    <a:pt x="6830341" y="0"/>
                  </a:lnTo>
                  <a:lnTo>
                    <a:pt x="6830341" y="1746521"/>
                  </a:lnTo>
                  <a:lnTo>
                    <a:pt x="0" y="174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6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6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100" name="그룹 99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101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2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12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11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5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8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11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9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11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10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375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421376" y="4756455"/>
            <a:ext cx="5668293" cy="3072431"/>
          </a:xfrm>
          <a:custGeom>
            <a:avLst/>
            <a:gdLst/>
            <a:ahLst/>
            <a:cxnLst/>
            <a:rect l="l" t="t" r="r" b="b"/>
            <a:pathLst>
              <a:path w="7557724" h="4096574">
                <a:moveTo>
                  <a:pt x="0" y="0"/>
                </a:moveTo>
                <a:lnTo>
                  <a:pt x="7557723" y="0"/>
                </a:lnTo>
                <a:lnTo>
                  <a:pt x="7557723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58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813276" y="3069747"/>
            <a:ext cx="11541313" cy="1395735"/>
          </a:xfrm>
          <a:custGeom>
            <a:avLst/>
            <a:gdLst/>
            <a:ahLst/>
            <a:cxnLst/>
            <a:rect l="l" t="t" r="r" b="b"/>
            <a:pathLst>
              <a:path w="4274729" h="490135">
                <a:moveTo>
                  <a:pt x="0" y="0"/>
                </a:moveTo>
                <a:lnTo>
                  <a:pt x="4274729" y="0"/>
                </a:lnTo>
                <a:lnTo>
                  <a:pt x="4274729" y="490135"/>
                </a:lnTo>
                <a:lnTo>
                  <a:pt x="0" y="49013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953310" y="4756455"/>
            <a:ext cx="3736973" cy="3072431"/>
          </a:xfrm>
          <a:custGeom>
            <a:avLst/>
            <a:gdLst/>
            <a:ahLst/>
            <a:cxnLst/>
            <a:rect l="l" t="t" r="r" b="b"/>
            <a:pathLst>
              <a:path w="4982630" h="4096574">
                <a:moveTo>
                  <a:pt x="0" y="0"/>
                </a:moveTo>
                <a:lnTo>
                  <a:pt x="4982630" y="0"/>
                </a:lnTo>
                <a:lnTo>
                  <a:pt x="4982630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514600" y="7886036"/>
            <a:ext cx="303404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네이버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스마트스토어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4818" y="7873844"/>
            <a:ext cx="4644377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&lt;29cm(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워커비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),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카카오톡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선물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하기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82" name="AutoShape 11"/>
          <p:cNvSpPr/>
          <p:nvPr/>
        </p:nvSpPr>
        <p:spPr>
          <a:xfrm>
            <a:off x="873665" y="9556107"/>
            <a:ext cx="12172950" cy="7144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8842194" y="9415778"/>
            <a:ext cx="4442551" cy="1159337"/>
            <a:chOff x="9392480" y="9131963"/>
            <a:chExt cx="4442551" cy="1159337"/>
          </a:xfrm>
        </p:grpSpPr>
        <p:sp>
          <p:nvSpPr>
            <p:cNvPr id="84" name="Freeform 8"/>
            <p:cNvSpPr/>
            <p:nvPr/>
          </p:nvSpPr>
          <p:spPr>
            <a:xfrm>
              <a:off x="9392480" y="9468302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9"/>
            <p:cNvSpPr/>
            <p:nvPr/>
          </p:nvSpPr>
          <p:spPr>
            <a:xfrm>
              <a:off x="10015543" y="9131963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10"/>
            <p:cNvSpPr txBox="1"/>
            <p:nvPr/>
          </p:nvSpPr>
          <p:spPr>
            <a:xfrm>
              <a:off x="9735342" y="9461706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47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 선호도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2710077" y="2821503"/>
            <a:ext cx="10679345" cy="1483797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50~60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 고급에 대한 패키지 반응이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 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귀여움에 대한 패키지 반응이 높게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1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선물하는 대상에 따라 패키지에 대한 선호가 달라질 것이다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.”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라는 가설이 수용됨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706034" y="8496300"/>
            <a:ext cx="6355099" cy="923330"/>
            <a:chOff x="3706034" y="8563570"/>
            <a:chExt cx="6355099" cy="923330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6580537" y="8994139"/>
              <a:ext cx="294333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3706034" y="8563570"/>
              <a:ext cx="6355099" cy="923330"/>
              <a:chOff x="3706034" y="8548840"/>
              <a:chExt cx="6355099" cy="92333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039521" y="8548840"/>
                <a:ext cx="40216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고급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/</a:t>
                </a: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예쁨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/</a:t>
                </a:r>
                <a:r>
                  <a:rPr lang="ko-KR" altLang="en-US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귀여움</a:t>
                </a:r>
                <a:r>
                  <a:rPr lang="en-US" altLang="ko-KR" sz="16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ko-KR" altLang="en-US" sz="16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언급 리뷰 수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상품별 전체 리뷰 수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706034" y="8744635"/>
                <a:ext cx="2967077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제품별 반응 비율 </a:t>
                </a:r>
                <a:r>
                  <a:rPr lang="en-US" altLang="ko-KR" sz="2500" b="1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=</a:t>
                </a:r>
                <a:endParaRPr lang="ko-KR" altLang="en-US" sz="2500" b="1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grpSp>
        <p:nvGrpSpPr>
          <p:cNvPr id="81" name="그룹 80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3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1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7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9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0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8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3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5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6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4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2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1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2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3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55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8" name="TextBox 8"/>
          <p:cNvSpPr txBox="1"/>
          <p:nvPr/>
        </p:nvSpPr>
        <p:spPr>
          <a:xfrm>
            <a:off x="2710077" y="2821503"/>
            <a:ext cx="10679345" cy="1483797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50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 이상에게 선물하는 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골드 계열의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라벨링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블랙 색상의 고급 패키지가 적합함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52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20~30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대에게 선물하는 경우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화려한 색감과 패턴 및 캐릭터의 예쁨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귀여움 패키지가 적합함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96" name="TextBox 17"/>
          <p:cNvSpPr txBox="1"/>
          <p:nvPr/>
        </p:nvSpPr>
        <p:spPr>
          <a:xfrm>
            <a:off x="2713285" y="8398839"/>
            <a:ext cx="2985989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고급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이미지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7722588" y="8400961"/>
            <a:ext cx="4264736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&lt;’예쁨’/’귀여움’ 이미지&gt;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2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1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23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4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9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1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15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7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8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6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4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1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5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7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8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27" name="TextBox 58"/>
          <p:cNvSpPr txBox="1"/>
          <p:nvPr/>
        </p:nvSpPr>
        <p:spPr>
          <a:xfrm>
            <a:off x="1064437" y="1845421"/>
            <a:ext cx="1049750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패키지 제안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5C4F34-51BE-65BD-A239-10972A678D3F}"/>
              </a:ext>
            </a:extLst>
          </p:cNvPr>
          <p:cNvGrpSpPr/>
          <p:nvPr/>
        </p:nvGrpSpPr>
        <p:grpSpPr>
          <a:xfrm>
            <a:off x="1876906" y="4223362"/>
            <a:ext cx="4600094" cy="3978767"/>
            <a:chOff x="1790481" y="4223362"/>
            <a:chExt cx="4600094" cy="3978767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20640A-4ED0-A623-F56E-6FE2577A3A75}"/>
                </a:ext>
              </a:extLst>
            </p:cNvPr>
            <p:cNvSpPr/>
            <p:nvPr/>
          </p:nvSpPr>
          <p:spPr>
            <a:xfrm>
              <a:off x="2962326" y="4223362"/>
              <a:ext cx="2458305" cy="1999111"/>
            </a:xfrm>
            <a:custGeom>
              <a:avLst/>
              <a:gdLst/>
              <a:ahLst/>
              <a:cxnLst/>
              <a:rect l="l" t="t" r="r" b="b"/>
              <a:pathLst>
                <a:path w="2966688" h="2412258">
                  <a:moveTo>
                    <a:pt x="0" y="0"/>
                  </a:moveTo>
                  <a:lnTo>
                    <a:pt x="2966687" y="0"/>
                  </a:lnTo>
                  <a:lnTo>
                    <a:pt x="2966687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D957B64-9D35-14EB-0C07-4D5953ABF4CE}"/>
                </a:ext>
              </a:extLst>
            </p:cNvPr>
            <p:cNvSpPr/>
            <p:nvPr/>
          </p:nvSpPr>
          <p:spPr>
            <a:xfrm>
              <a:off x="4191000" y="6203018"/>
              <a:ext cx="2199575" cy="1999111"/>
            </a:xfrm>
            <a:custGeom>
              <a:avLst/>
              <a:gdLst/>
              <a:ahLst/>
              <a:cxnLst/>
              <a:rect l="l" t="t" r="r" b="b"/>
              <a:pathLst>
                <a:path w="2654452" h="2412258">
                  <a:moveTo>
                    <a:pt x="0" y="0"/>
                  </a:moveTo>
                  <a:lnTo>
                    <a:pt x="2654452" y="0"/>
                  </a:lnTo>
                  <a:lnTo>
                    <a:pt x="2654452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096C2E4-4F27-8E60-01EA-7F0819A3D374}"/>
                </a:ext>
              </a:extLst>
            </p:cNvPr>
            <p:cNvSpPr/>
            <p:nvPr/>
          </p:nvSpPr>
          <p:spPr>
            <a:xfrm>
              <a:off x="1790481" y="6188726"/>
              <a:ext cx="2464879" cy="2012538"/>
            </a:xfrm>
            <a:custGeom>
              <a:avLst/>
              <a:gdLst/>
              <a:ahLst/>
              <a:cxnLst/>
              <a:rect l="l" t="t" r="r" b="b"/>
              <a:pathLst>
                <a:path w="2974622" h="2428461">
                  <a:moveTo>
                    <a:pt x="0" y="0"/>
                  </a:moveTo>
                  <a:lnTo>
                    <a:pt x="2974622" y="0"/>
                  </a:lnTo>
                  <a:lnTo>
                    <a:pt x="2974622" y="2428461"/>
                  </a:lnTo>
                  <a:lnTo>
                    <a:pt x="0" y="242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C52DFE0-0B54-9A4A-0658-840513C66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4845283"/>
            <a:ext cx="4778984" cy="335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2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43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72222" y="3996343"/>
            <a:ext cx="5575835" cy="2273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22"/>
              </a:lnSpc>
            </a:pPr>
            <a:r>
              <a:rPr 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첨</a:t>
            </a:r>
            <a:r>
              <a:rPr lang="ko-KR" alt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가</a:t>
            </a:r>
            <a:r>
              <a:rPr lang="en-US" sz="1401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물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828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970308" y="4589173"/>
            <a:ext cx="5080142" cy="3866867"/>
          </a:xfrm>
          <a:custGeom>
            <a:avLst/>
            <a:gdLst/>
            <a:ahLst/>
            <a:cxnLst/>
            <a:rect l="l" t="t" r="r" b="b"/>
            <a:pathLst>
              <a:path w="5903044" h="4493239">
                <a:moveTo>
                  <a:pt x="0" y="0"/>
                </a:moveTo>
                <a:lnTo>
                  <a:pt x="5903044" y="0"/>
                </a:lnTo>
                <a:lnTo>
                  <a:pt x="5903044" y="4493239"/>
                </a:lnTo>
                <a:lnTo>
                  <a:pt x="0" y="4493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829910" y="4227512"/>
            <a:ext cx="4351689" cy="4228527"/>
          </a:xfrm>
          <a:custGeom>
            <a:avLst/>
            <a:gdLst/>
            <a:ahLst/>
            <a:cxnLst/>
            <a:rect l="l" t="t" r="r" b="b"/>
            <a:pathLst>
              <a:path w="5161585" h="5015502">
                <a:moveTo>
                  <a:pt x="0" y="0"/>
                </a:moveTo>
                <a:lnTo>
                  <a:pt x="5161585" y="0"/>
                </a:lnTo>
                <a:lnTo>
                  <a:pt x="5161585" y="5015502"/>
                </a:lnTo>
                <a:lnTo>
                  <a:pt x="0" y="501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353199" y="2244176"/>
            <a:ext cx="1017396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리뷰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데이터의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206개의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제품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중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포함된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꿀스틱은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9개로 4.3%.</a:t>
            </a:r>
          </a:p>
          <a:p>
            <a:pPr>
              <a:lnSpc>
                <a:spcPts val="314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네이버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스마트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스토어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복숭아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블루베리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쑥,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홍삼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솔잎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29cm(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워커비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) :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바닐라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레몬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초코</a:t>
            </a:r>
            <a:r>
              <a: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시나몬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598601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사례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0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96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8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9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7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6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30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743429" y="1946246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777240" lvl="1" indent="-388620">
              <a:lnSpc>
                <a:spcPts val="5039"/>
              </a:lnSpc>
              <a:buFont typeface="Arial"/>
              <a:buChar char="•"/>
            </a:pP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첨가물의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‘</a:t>
            </a:r>
            <a:r>
              <a:rPr lang="en-US" altLang="ko-KR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맛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과 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</a:t>
            </a:r>
            <a:r>
              <a:rPr lang="ko-KR" altLang="en-US" b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향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’에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긍정리뷰가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777240" lvl="1" indent="-388620">
              <a:lnSpc>
                <a:spcPts val="503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따른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레시피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응용이 나타남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5"/>
              </a:lnSpc>
            </a:pPr>
            <a:endParaRPr lang="ko-KR" alt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101412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긍정리뷰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1" name="Freeform 16"/>
          <p:cNvSpPr/>
          <p:nvPr/>
        </p:nvSpPr>
        <p:spPr>
          <a:xfrm rot="10800000">
            <a:off x="5549909" y="12230380"/>
            <a:ext cx="2040200" cy="921659"/>
          </a:xfrm>
          <a:custGeom>
            <a:avLst/>
            <a:gdLst/>
            <a:ahLst/>
            <a:cxnLst/>
            <a:rect l="l" t="t" r="r" b="b"/>
            <a:pathLst>
              <a:path w="3331158" h="1582022">
                <a:moveTo>
                  <a:pt x="0" y="0"/>
                </a:moveTo>
                <a:lnTo>
                  <a:pt x="3331158" y="0"/>
                </a:lnTo>
                <a:lnTo>
                  <a:pt x="3331158" y="1582022"/>
                </a:lnTo>
                <a:lnTo>
                  <a:pt x="0" y="1582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94121" y="3937277"/>
            <a:ext cx="12152494" cy="5564759"/>
            <a:chOff x="1145157" y="3975494"/>
            <a:chExt cx="12152494" cy="5564759"/>
          </a:xfrm>
        </p:grpSpPr>
        <p:sp>
          <p:nvSpPr>
            <p:cNvPr id="74" name="Freeform 50"/>
            <p:cNvSpPr/>
            <p:nvPr/>
          </p:nvSpPr>
          <p:spPr>
            <a:xfrm>
              <a:off x="8789819" y="7943997"/>
              <a:ext cx="3120273" cy="1596256"/>
            </a:xfrm>
            <a:custGeom>
              <a:avLst/>
              <a:gdLst/>
              <a:ahLst/>
              <a:cxnLst/>
              <a:rect l="l" t="t" r="r" b="b"/>
              <a:pathLst>
                <a:path w="3772899" h="2049178">
                  <a:moveTo>
                    <a:pt x="0" y="0"/>
                  </a:moveTo>
                  <a:lnTo>
                    <a:pt x="3772899" y="0"/>
                  </a:lnTo>
                  <a:lnTo>
                    <a:pt x="3772899" y="2049178"/>
                  </a:lnTo>
                  <a:lnTo>
                    <a:pt x="0" y="2049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rcRect/>
              <a:stretch>
                <a:fillRect l="-63625" r="6362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45157" y="3975494"/>
              <a:ext cx="12152494" cy="5398355"/>
              <a:chOff x="1145157" y="3975494"/>
              <a:chExt cx="12152494" cy="5398355"/>
            </a:xfrm>
          </p:grpSpPr>
          <p:sp>
            <p:nvSpPr>
              <p:cNvPr id="73" name="Freeform 51"/>
              <p:cNvSpPr/>
              <p:nvPr/>
            </p:nvSpPr>
            <p:spPr>
              <a:xfrm>
                <a:off x="8782463" y="3975494"/>
                <a:ext cx="3035167" cy="1705820"/>
              </a:xfrm>
              <a:custGeom>
                <a:avLst/>
                <a:gdLst/>
                <a:ahLst/>
                <a:cxnLst/>
                <a:rect l="l" t="t" r="r" b="b"/>
                <a:pathLst>
                  <a:path w="3772899" h="2168192">
                    <a:moveTo>
                      <a:pt x="0" y="0"/>
                    </a:moveTo>
                    <a:lnTo>
                      <a:pt x="3772899" y="0"/>
                    </a:lnTo>
                    <a:lnTo>
                      <a:pt x="3772899" y="2168192"/>
                    </a:lnTo>
                    <a:lnTo>
                      <a:pt x="0" y="21681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rcRect/>
                <a:stretch>
                  <a:fillRect l="-63275" r="63275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1145157" y="4233092"/>
                <a:ext cx="12152494" cy="5140757"/>
                <a:chOff x="1145157" y="4233092"/>
                <a:chExt cx="12152494" cy="5140757"/>
              </a:xfrm>
            </p:grpSpPr>
            <p:sp>
              <p:nvSpPr>
                <p:cNvPr id="52" name="Freeform 52"/>
                <p:cNvSpPr/>
                <p:nvPr/>
              </p:nvSpPr>
              <p:spPr>
                <a:xfrm>
                  <a:off x="3035369" y="4233092"/>
                  <a:ext cx="1427968" cy="118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5539" h="1748585">
                      <a:moveTo>
                        <a:pt x="0" y="0"/>
                      </a:moveTo>
                      <a:lnTo>
                        <a:pt x="2065538" y="0"/>
                      </a:lnTo>
                      <a:lnTo>
                        <a:pt x="2065538" y="1748585"/>
                      </a:lnTo>
                      <a:lnTo>
                        <a:pt x="0" y="17485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3" name="Freeform 53"/>
                <p:cNvSpPr/>
                <p:nvPr/>
              </p:nvSpPr>
              <p:spPr>
                <a:xfrm>
                  <a:off x="3054895" y="6908657"/>
                  <a:ext cx="1457201" cy="1185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471" h="1768119">
                      <a:moveTo>
                        <a:pt x="0" y="0"/>
                      </a:moveTo>
                      <a:lnTo>
                        <a:pt x="2172471" y="0"/>
                      </a:lnTo>
                      <a:lnTo>
                        <a:pt x="2172471" y="1768120"/>
                      </a:lnTo>
                      <a:lnTo>
                        <a:pt x="0" y="17681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4" name="Freeform 54"/>
                <p:cNvSpPr/>
                <p:nvPr/>
              </p:nvSpPr>
              <p:spPr>
                <a:xfrm>
                  <a:off x="3054895" y="5587080"/>
                  <a:ext cx="1408442" cy="11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978" h="1744436">
                      <a:moveTo>
                        <a:pt x="0" y="0"/>
                      </a:moveTo>
                      <a:lnTo>
                        <a:pt x="2104977" y="0"/>
                      </a:lnTo>
                      <a:lnTo>
                        <a:pt x="2104977" y="1744436"/>
                      </a:lnTo>
                      <a:lnTo>
                        <a:pt x="0" y="1744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5" name="Freeform 55"/>
                <p:cNvSpPr/>
                <p:nvPr/>
              </p:nvSpPr>
              <p:spPr>
                <a:xfrm>
                  <a:off x="3054895" y="8187986"/>
                  <a:ext cx="1408442" cy="1181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3110" h="1681529">
                      <a:moveTo>
                        <a:pt x="0" y="0"/>
                      </a:moveTo>
                      <a:lnTo>
                        <a:pt x="2043110" y="0"/>
                      </a:lnTo>
                      <a:lnTo>
                        <a:pt x="2043110" y="1681529"/>
                      </a:lnTo>
                      <a:lnTo>
                        <a:pt x="0" y="1681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52"/>
                <p:cNvSpPr/>
                <p:nvPr/>
              </p:nvSpPr>
              <p:spPr>
                <a:xfrm>
                  <a:off x="8714787" y="5588854"/>
                  <a:ext cx="1435380" cy="117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148" h="1681962">
                      <a:moveTo>
                        <a:pt x="0" y="0"/>
                      </a:moveTo>
                      <a:lnTo>
                        <a:pt x="2047149" y="0"/>
                      </a:lnTo>
                      <a:lnTo>
                        <a:pt x="2047149" y="1681963"/>
                      </a:lnTo>
                      <a:lnTo>
                        <a:pt x="0" y="1681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6" name="Freeform 53"/>
                <p:cNvSpPr/>
                <p:nvPr/>
              </p:nvSpPr>
              <p:spPr>
                <a:xfrm>
                  <a:off x="8714787" y="6811568"/>
                  <a:ext cx="1411732" cy="111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3640" h="1641043">
                      <a:moveTo>
                        <a:pt x="0" y="0"/>
                      </a:moveTo>
                      <a:lnTo>
                        <a:pt x="1983641" y="0"/>
                      </a:lnTo>
                      <a:lnTo>
                        <a:pt x="1983641" y="1641043"/>
                      </a:lnTo>
                      <a:lnTo>
                        <a:pt x="0" y="16410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56" name="그림 5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0524" y="5582000"/>
                  <a:ext cx="781050" cy="1186180"/>
                </a:xfrm>
                <a:prstGeom prst="rect">
                  <a:avLst/>
                </a:prstGeom>
              </p:spPr>
            </p:pic>
            <p:pic>
              <p:nvPicPr>
                <p:cNvPr id="59" name="그림 5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1163" y="4237854"/>
                  <a:ext cx="761365" cy="1181100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5284" y="4237855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1" name="그림 6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4457" y="5587080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2" name="그림 6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5157" y="6908774"/>
                  <a:ext cx="774065" cy="1190625"/>
                </a:xfrm>
                <a:prstGeom prst="rect">
                  <a:avLst/>
                </a:prstGeom>
              </p:spPr>
            </p:pic>
            <p:pic>
              <p:nvPicPr>
                <p:cNvPr id="67" name="그림 66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4457" y="6913536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한방쇼핑몰 장명식품"/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42"/>
                <a:stretch/>
              </p:blipFill>
              <p:spPr bwMode="auto">
                <a:xfrm rot="10800000">
                  <a:off x="1151003" y="8187986"/>
                  <a:ext cx="779060" cy="11858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그림 67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4457" y="8192749"/>
                  <a:ext cx="1130438" cy="1181100"/>
                </a:xfrm>
                <a:prstGeom prst="rect">
                  <a:avLst/>
                </a:prstGeom>
              </p:spPr>
            </p:pic>
            <p:pic>
              <p:nvPicPr>
                <p:cNvPr id="69" name="그림 68"/>
                <p:cNvPicPr/>
                <p:nvPr/>
              </p:nvPicPr>
              <p:blipFill rotWithShape="1">
                <a:blip r:embed="rId19"/>
                <a:srcRect l="-462" t="1780" r="53235"/>
                <a:stretch/>
              </p:blipFill>
              <p:spPr>
                <a:xfrm>
                  <a:off x="7308783" y="4242067"/>
                  <a:ext cx="1261338" cy="1232069"/>
                </a:xfrm>
                <a:prstGeom prst="rect">
                  <a:avLst/>
                </a:prstGeom>
              </p:spPr>
            </p:pic>
            <p:sp>
              <p:nvSpPr>
                <p:cNvPr id="57" name="Freeform 9"/>
                <p:cNvSpPr/>
                <p:nvPr/>
              </p:nvSpPr>
              <p:spPr>
                <a:xfrm>
                  <a:off x="7324023" y="5611993"/>
                  <a:ext cx="1193595" cy="1177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0505" h="1783761">
                      <a:moveTo>
                        <a:pt x="0" y="0"/>
                      </a:moveTo>
                      <a:lnTo>
                        <a:pt x="2280505" y="0"/>
                      </a:lnTo>
                      <a:lnTo>
                        <a:pt x="2280505" y="1783761"/>
                      </a:lnTo>
                      <a:lnTo>
                        <a:pt x="0" y="17837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8" name="Freeform 10"/>
                <p:cNvSpPr/>
                <p:nvPr/>
              </p:nvSpPr>
              <p:spPr>
                <a:xfrm>
                  <a:off x="7332618" y="6915310"/>
                  <a:ext cx="1193595" cy="117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962" h="1816663">
                      <a:moveTo>
                        <a:pt x="0" y="0"/>
                      </a:moveTo>
                      <a:lnTo>
                        <a:pt x="2307961" y="0"/>
                      </a:lnTo>
                      <a:lnTo>
                        <a:pt x="2307961" y="1816663"/>
                      </a:lnTo>
                      <a:lnTo>
                        <a:pt x="0" y="18166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71" name="그림 70"/>
                <p:cNvPicPr/>
                <p:nvPr/>
              </p:nvPicPr>
              <p:blipFill rotWithShape="1">
                <a:blip r:embed="rId22"/>
                <a:srcRect r="53532"/>
                <a:stretch/>
              </p:blipFill>
              <p:spPr>
                <a:xfrm>
                  <a:off x="7332618" y="8187626"/>
                  <a:ext cx="1185000" cy="1175078"/>
                </a:xfrm>
                <a:prstGeom prst="rect">
                  <a:avLst/>
                </a:prstGeom>
              </p:spPr>
            </p:pic>
            <p:sp>
              <p:nvSpPr>
                <p:cNvPr id="64" name="TextBox 63"/>
                <p:cNvSpPr txBox="1"/>
                <p:nvPr/>
              </p:nvSpPr>
              <p:spPr>
                <a:xfrm>
                  <a:off x="10373452" y="6045560"/>
                  <a:ext cx="250741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“선물로 구매했는데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바닐라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라떼로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먹으면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있어요”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9956672" y="7347035"/>
                  <a:ext cx="33409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시나몬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 나는 꿀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언제나 갖고 다니며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베이글과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함께합니다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” 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0190710" y="8659244"/>
                  <a:ext cx="26276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"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초코가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안 달고 너무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있었어요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"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9828432" y="4679908"/>
                  <a:ext cx="310533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“상큼한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레몬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물에 타먹기 좋네요”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377383" y="4679908"/>
                  <a:ext cx="27494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 꿀맛 복숭아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 다 잡아주네요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”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4510738" y="6055029"/>
                  <a:ext cx="26709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“꿀에 달콤함과 블루베리의 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들이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아주 찐하게 느껴져요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~~”</a:t>
                  </a: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688671" y="7345028"/>
                  <a:ext cx="231505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인진쑥은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제 입</a:t>
                  </a:r>
                  <a:r>
                    <a:rPr lang="ko-KR" altLang="en-US" sz="1400" b="1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에 딱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맞는거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같아요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.” 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882634" y="8621276"/>
                  <a:ext cx="192713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“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솔잎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맛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이라</a:t>
                  </a:r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 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박하</a:t>
                  </a:r>
                  <a:r>
                    <a:rPr lang="ko-KR" altLang="en-US" sz="1400" b="1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향</a:t>
                  </a:r>
                  <a:r>
                    <a:rPr lang="ko-KR" altLang="en-US" sz="1400" dirty="0" err="1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처럼</a:t>
                  </a:r>
                  <a:endParaRPr lang="en-US" altLang="ko-KR" sz="1400" dirty="0"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endParaRPr>
                </a:p>
                <a:p>
                  <a:pPr algn="ctr"/>
                  <a:r>
                    <a:rPr lang="ko-KR" altLang="en-US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상큼하게 너무 좋아요</a:t>
                  </a:r>
                  <a:r>
                    <a:rPr lang="en-US" altLang="ko-KR" sz="1400" dirty="0">
                      <a:latin typeface="나눔스퀘어라운드OTF Light" panose="020B0600000101010101" pitchFamily="34" charset="-127"/>
                      <a:ea typeface="나눔스퀘어라운드OTF Light" panose="020B0600000101010101" pitchFamily="34" charset="-127"/>
                    </a:rPr>
                    <a:t>. “</a:t>
                  </a:r>
                </a:p>
              </p:txBody>
            </p:sp>
          </p:grpSp>
        </p:grpSp>
      </p:grpSp>
      <p:grpSp>
        <p:nvGrpSpPr>
          <p:cNvPr id="113" name="그룹 11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11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4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3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3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3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3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3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3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1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2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2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613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743429" y="1946246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 전부 양이나 가격에 대한 불만족에 해당함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40" lvl="1" indent="-194319">
              <a:lnSpc>
                <a:spcPts val="2519"/>
              </a:lnSpc>
              <a:buFont typeface="Arial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불만족은 없음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4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101412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부정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리뷰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9" name="Freeform 48"/>
          <p:cNvSpPr/>
          <p:nvPr/>
        </p:nvSpPr>
        <p:spPr>
          <a:xfrm>
            <a:off x="7759966" y="4402174"/>
            <a:ext cx="3895874" cy="2238863"/>
          </a:xfrm>
          <a:custGeom>
            <a:avLst/>
            <a:gdLst/>
            <a:ahLst/>
            <a:cxnLst/>
            <a:rect l="l" t="t" r="r" b="b"/>
            <a:pathLst>
              <a:path w="5194497" h="2985149">
                <a:moveTo>
                  <a:pt x="0" y="0"/>
                </a:moveTo>
                <a:lnTo>
                  <a:pt x="5194497" y="0"/>
                </a:lnTo>
                <a:lnTo>
                  <a:pt x="5194497" y="2985149"/>
                </a:lnTo>
                <a:lnTo>
                  <a:pt x="0" y="2985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49"/>
          <p:cNvSpPr/>
          <p:nvPr/>
        </p:nvSpPr>
        <p:spPr>
          <a:xfrm>
            <a:off x="1898380" y="4454179"/>
            <a:ext cx="3930641" cy="2134853"/>
          </a:xfrm>
          <a:custGeom>
            <a:avLst/>
            <a:gdLst/>
            <a:ahLst/>
            <a:cxnLst/>
            <a:rect l="l" t="t" r="r" b="b"/>
            <a:pathLst>
              <a:path w="5240853" h="2846470">
                <a:moveTo>
                  <a:pt x="0" y="0"/>
                </a:moveTo>
                <a:lnTo>
                  <a:pt x="5240853" y="0"/>
                </a:lnTo>
                <a:lnTo>
                  <a:pt x="5240853" y="2846470"/>
                </a:lnTo>
                <a:lnTo>
                  <a:pt x="0" y="284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4809" y="7195407"/>
            <a:ext cx="6858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 “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1+1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이라해서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샀지 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12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개에 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14000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원이라하면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비싼 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감이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 있어 담에 살지는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....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en-US" altLang="ko-KR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200ml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우유에 한 포 탔는데 무지 싱겁네요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b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</a:b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4328" y="7200092"/>
            <a:ext cx="6858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부정리뷰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&gt;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“맛은 있는데 에이드로 만들어먹기엔 한 팩은 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넘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소량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이에요 탄산수로 만들었을 때 세 개는 넣어야 할 거 같아요 </a:t>
            </a:r>
            <a:r>
              <a:rPr lang="ko-KR" altLang="en-US" i="1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ㅜㅜ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”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algn="ctr"/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“여름에 탄산수랑 같이 마셔봤는데 </a:t>
            </a:r>
            <a:r>
              <a:rPr lang="en-US" altLang="ko-KR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1</a:t>
            </a:r>
            <a:r>
              <a:rPr lang="ko-KR" altLang="en-US" b="1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포로는 맛이 그다지 느껴지지는 않더라고요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 </a:t>
            </a:r>
            <a:r>
              <a:rPr lang="ko-KR" altLang="en-US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손이 잘 가지는 않아요</a:t>
            </a:r>
            <a:r>
              <a:rPr lang="en-US" altLang="ko-KR" i="1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^^;  </a:t>
            </a:r>
            <a:endParaRPr lang="ko-KR" altLang="en-US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8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0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4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5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2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3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1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5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3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4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731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743429" y="2196035"/>
            <a:ext cx="10654803" cy="2341700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5"/>
              </a:lnSpc>
            </a:pPr>
            <a:endParaRPr lang="ko-KR" altLang="en-US"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부정적 의견보단 긍정적인 의견이 압도적으로 나타남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첨가물에 대한 선호가 제품의 구매로 이어짐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 marL="453389" lvl="1" indent="-226695">
              <a:lnSpc>
                <a:spcPts val="294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첨가물을 고려할 경우 대중적이고 선호도가 높은 첨가물이 적합</a:t>
            </a:r>
            <a:r>
              <a:rPr lang="en-US" altLang="ko-KR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315"/>
              </a:lnSpc>
            </a:pPr>
            <a:endParaRPr lang="en-US" altLang="ko-KR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ts val="315"/>
              </a:lnSpc>
            </a:pPr>
            <a:endParaRPr lang="en-US" altLang="ko-KR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8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5" name="TextBox 58"/>
          <p:cNvSpPr txBox="1"/>
          <p:nvPr/>
        </p:nvSpPr>
        <p:spPr>
          <a:xfrm>
            <a:off x="1064438" y="1845422"/>
            <a:ext cx="101412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‘꿀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첨가물</a:t>
            </a:r>
            <a:r>
              <a:rPr lang="en-US" altLang="ko-KR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제안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8" name="Freeform 44"/>
          <p:cNvSpPr/>
          <p:nvPr/>
        </p:nvSpPr>
        <p:spPr>
          <a:xfrm>
            <a:off x="4002527" y="4883848"/>
            <a:ext cx="5928990" cy="4362842"/>
          </a:xfrm>
          <a:custGeom>
            <a:avLst/>
            <a:gdLst/>
            <a:ahLst/>
            <a:cxnLst/>
            <a:rect l="l" t="t" r="r" b="b"/>
            <a:pathLst>
              <a:path w="6553418" h="4822326">
                <a:moveTo>
                  <a:pt x="0" y="0"/>
                </a:moveTo>
                <a:lnTo>
                  <a:pt x="6553417" y="0"/>
                </a:lnTo>
                <a:lnTo>
                  <a:pt x="6553417" y="4822326"/>
                </a:lnTo>
                <a:lnTo>
                  <a:pt x="0" y="4822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1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1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6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9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0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59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1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851629" y="3955061"/>
            <a:ext cx="6217021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5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레시피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589577" y="4707637"/>
            <a:ext cx="1935917" cy="1008358"/>
          </a:xfrm>
          <a:custGeom>
            <a:avLst/>
            <a:gdLst/>
            <a:ahLst/>
            <a:cxnLst/>
            <a:rect l="l" t="t" r="r" b="b"/>
            <a:pathLst>
              <a:path w="2581222" h="1344477">
                <a:moveTo>
                  <a:pt x="0" y="0"/>
                </a:moveTo>
                <a:lnTo>
                  <a:pt x="2581222" y="0"/>
                </a:lnTo>
                <a:lnTo>
                  <a:pt x="2581222" y="1344477"/>
                </a:lnTo>
                <a:lnTo>
                  <a:pt x="0" y="1344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08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Freeform 44"/>
          <p:cNvSpPr/>
          <p:nvPr/>
        </p:nvSpPr>
        <p:spPr>
          <a:xfrm>
            <a:off x="3525493" y="4094841"/>
            <a:ext cx="9207188" cy="2354281"/>
          </a:xfrm>
          <a:custGeom>
            <a:avLst/>
            <a:gdLst/>
            <a:ahLst/>
            <a:cxnLst/>
            <a:rect l="l" t="t" r="r" b="b"/>
            <a:pathLst>
              <a:path w="12276250" h="3139041">
                <a:moveTo>
                  <a:pt x="0" y="0"/>
                </a:moveTo>
                <a:lnTo>
                  <a:pt x="12276250" y="0"/>
                </a:lnTo>
                <a:lnTo>
                  <a:pt x="12276250" y="3139041"/>
                </a:lnTo>
                <a:lnTo>
                  <a:pt x="0" y="313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2870940" y="4684288"/>
            <a:ext cx="216693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>
                    <a:alpha val="19608"/>
                  </a:srgbClr>
                </a:solidFill>
                <a:latin typeface="Dokdo"/>
              </a:rPr>
              <a:t>X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8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8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7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4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6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7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5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0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2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3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1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0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93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567710" y="2304170"/>
            <a:ext cx="10604145" cy="2341700"/>
            <a:chOff x="0" y="-9525"/>
            <a:chExt cx="3723815" cy="8223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23815" cy="307661"/>
            </a:xfrm>
            <a:custGeom>
              <a:avLst/>
              <a:gdLst/>
              <a:ahLst/>
              <a:cxnLst/>
              <a:rect l="l" t="t" r="r" b="b"/>
              <a:pathLst>
                <a:path w="3723815" h="307661">
                  <a:moveTo>
                    <a:pt x="0" y="0"/>
                  </a:moveTo>
                  <a:lnTo>
                    <a:pt x="3723815" y="0"/>
                  </a:lnTo>
                  <a:lnTo>
                    <a:pt x="3723815" y="307661"/>
                  </a:lnTo>
                  <a:lnTo>
                    <a:pt x="0" y="3076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487116" cy="8223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314"/>
                </a:lnSpc>
              </a:pPr>
              <a:endParaRPr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네이버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스마트스토어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네이버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블로그의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구매자들은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음료에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타먹는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것을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가장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altLang="ko-KR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선호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마켓컬리의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구매자들은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요거트에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뿌려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먹는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것을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가장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선호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>
                <a:lnSpc>
                  <a:spcPts val="31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86395" y="8178318"/>
            <a:ext cx="6773761" cy="1305259"/>
            <a:chOff x="6486395" y="8178318"/>
            <a:chExt cx="6773761" cy="1305259"/>
          </a:xfrm>
        </p:grpSpPr>
        <p:sp>
          <p:nvSpPr>
            <p:cNvPr id="3" name="TextBox 2"/>
            <p:cNvSpPr txBox="1"/>
            <p:nvPr/>
          </p:nvSpPr>
          <p:spPr>
            <a:xfrm>
              <a:off x="8610600" y="9258300"/>
              <a:ext cx="304800" cy="153888"/>
            </a:xfrm>
            <a:prstGeom prst="rect">
              <a:avLst/>
            </a:prstGeom>
            <a:solidFill>
              <a:srgbClr val="FF9DA7"/>
            </a:solidFill>
          </p:spPr>
          <p:txBody>
            <a:bodyPr wrap="square" rtlCol="0">
              <a:spAutoFit/>
            </a:bodyPr>
            <a:lstStyle/>
            <a:p>
              <a:endParaRPr lang="ko-KR" altLang="en-US" sz="400" dirty="0"/>
            </a:p>
          </p:txBody>
        </p:sp>
        <p:sp>
          <p:nvSpPr>
            <p:cNvPr id="9" name="Freeform 9"/>
            <p:cNvSpPr/>
            <p:nvPr/>
          </p:nvSpPr>
          <p:spPr>
            <a:xfrm>
              <a:off x="6486395" y="8178318"/>
              <a:ext cx="6773761" cy="1305259"/>
            </a:xfrm>
            <a:custGeom>
              <a:avLst/>
              <a:gdLst/>
              <a:ahLst/>
              <a:cxnLst/>
              <a:rect l="l" t="t" r="r" b="b"/>
              <a:pathLst>
                <a:path w="9031681" h="1740345">
                  <a:moveTo>
                    <a:pt x="0" y="0"/>
                  </a:moveTo>
                  <a:lnTo>
                    <a:pt x="9031681" y="0"/>
                  </a:lnTo>
                  <a:lnTo>
                    <a:pt x="9031681" y="1740346"/>
                  </a:lnTo>
                  <a:lnTo>
                    <a:pt x="0" y="1740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9183031" y="4436664"/>
            <a:ext cx="3623868" cy="3215715"/>
          </a:xfrm>
          <a:custGeom>
            <a:avLst/>
            <a:gdLst/>
            <a:ahLst/>
            <a:cxnLst/>
            <a:rect l="l" t="t" r="r" b="b"/>
            <a:pathLst>
              <a:path w="4609165" h="4156176">
                <a:moveTo>
                  <a:pt x="0" y="0"/>
                </a:moveTo>
                <a:lnTo>
                  <a:pt x="4609166" y="0"/>
                </a:lnTo>
                <a:lnTo>
                  <a:pt x="4609166" y="4156176"/>
                </a:lnTo>
                <a:lnTo>
                  <a:pt x="0" y="4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6" name="Freeform 46"/>
          <p:cNvSpPr/>
          <p:nvPr/>
        </p:nvSpPr>
        <p:spPr>
          <a:xfrm>
            <a:off x="873665" y="4528161"/>
            <a:ext cx="3611263" cy="3215715"/>
          </a:xfrm>
          <a:custGeom>
            <a:avLst/>
            <a:gdLst/>
            <a:ahLst/>
            <a:cxnLst/>
            <a:rect l="l" t="t" r="r" b="b"/>
            <a:pathLst>
              <a:path w="4593133" h="4156176">
                <a:moveTo>
                  <a:pt x="0" y="0"/>
                </a:moveTo>
                <a:lnTo>
                  <a:pt x="4593133" y="0"/>
                </a:lnTo>
                <a:lnTo>
                  <a:pt x="4593133" y="4156176"/>
                </a:lnTo>
                <a:lnTo>
                  <a:pt x="0" y="415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7" name="Freeform 47"/>
          <p:cNvSpPr/>
          <p:nvPr/>
        </p:nvSpPr>
        <p:spPr>
          <a:xfrm>
            <a:off x="5217351" y="4443877"/>
            <a:ext cx="3864736" cy="3362862"/>
          </a:xfrm>
          <a:custGeom>
            <a:avLst/>
            <a:gdLst/>
            <a:ahLst/>
            <a:cxnLst/>
            <a:rect l="l" t="t" r="r" b="b"/>
            <a:pathLst>
              <a:path w="4915523" h="4346357">
                <a:moveTo>
                  <a:pt x="0" y="0"/>
                </a:moveTo>
                <a:lnTo>
                  <a:pt x="4915523" y="0"/>
                </a:lnTo>
                <a:lnTo>
                  <a:pt x="4915523" y="4346358"/>
                </a:lnTo>
                <a:lnTo>
                  <a:pt x="0" y="43463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6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24" name="TextBox 58"/>
          <p:cNvSpPr txBox="1"/>
          <p:nvPr/>
        </p:nvSpPr>
        <p:spPr>
          <a:xfrm>
            <a:off x="1064437" y="1845421"/>
            <a:ext cx="124229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활용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9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8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9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0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0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1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2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5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601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850350" y="1956533"/>
            <a:ext cx="11404344" cy="2341699"/>
            <a:chOff x="0" y="-398272"/>
            <a:chExt cx="4004817" cy="822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2734" cy="285487"/>
            </a:xfrm>
            <a:custGeom>
              <a:avLst/>
              <a:gdLst/>
              <a:ahLst/>
              <a:cxnLst/>
              <a:rect l="l" t="t" r="r" b="b"/>
              <a:pathLst>
                <a:path w="3502734" h="285487">
                  <a:moveTo>
                    <a:pt x="0" y="0"/>
                  </a:moveTo>
                  <a:lnTo>
                    <a:pt x="3502734" y="0"/>
                  </a:lnTo>
                  <a:lnTo>
                    <a:pt x="3502734" y="285487"/>
                  </a:lnTo>
                  <a:lnTo>
                    <a:pt x="0" y="285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9388" y="-398272"/>
              <a:ext cx="3765429" cy="8223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>
                <a:lnSpc>
                  <a:spcPts val="314"/>
                </a:lnSpc>
              </a:pPr>
              <a:endParaRPr sz="1350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물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차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-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커피 순으로 꿀 스틱을 많이 </a:t>
              </a:r>
              <a:r>
                <a:rPr lang="ko-KR" alt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타먹고</a:t>
              </a:r>
              <a:r>
                <a:rPr lang="ko-KR" alt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있음</a:t>
              </a:r>
              <a:r>
                <a:rPr lang="en-US" altLang="ko-KR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marL="388620" lvl="1" indent="-194310">
                <a:lnSpc>
                  <a:spcPts val="2519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실제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리뷰와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블로그에서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다양한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음료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활용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레시피를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확인할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수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있음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</a:t>
              </a:r>
            </a:p>
            <a:p>
              <a:pPr marL="24289" lvl="1">
                <a:lnSpc>
                  <a:spcPts val="314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>
                <a:lnSpc>
                  <a:spcPts val="315"/>
                </a:lnSpc>
              </a:pP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29193" y="3758835"/>
            <a:ext cx="5507841" cy="5608406"/>
            <a:chOff x="935379" y="3758835"/>
            <a:chExt cx="4444703" cy="4651433"/>
          </a:xfrm>
        </p:grpSpPr>
        <p:sp>
          <p:nvSpPr>
            <p:cNvPr id="4" name="Freeform 4"/>
            <p:cNvSpPr/>
            <p:nvPr/>
          </p:nvSpPr>
          <p:spPr>
            <a:xfrm>
              <a:off x="2930093" y="6114236"/>
              <a:ext cx="2385667" cy="2296032"/>
            </a:xfrm>
            <a:custGeom>
              <a:avLst/>
              <a:gdLst/>
              <a:ahLst/>
              <a:cxnLst/>
              <a:rect l="l" t="t" r="r" b="b"/>
              <a:pathLst>
                <a:path w="3180889" h="3061376">
                  <a:moveTo>
                    <a:pt x="0" y="0"/>
                  </a:moveTo>
                  <a:lnTo>
                    <a:pt x="3180888" y="0"/>
                  </a:lnTo>
                  <a:lnTo>
                    <a:pt x="3180888" y="3061375"/>
                  </a:lnTo>
                  <a:lnTo>
                    <a:pt x="0" y="3061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865771" y="3758835"/>
              <a:ext cx="2514311" cy="2276820"/>
            </a:xfrm>
            <a:custGeom>
              <a:avLst/>
              <a:gdLst/>
              <a:ahLst/>
              <a:cxnLst/>
              <a:rect l="l" t="t" r="r" b="b"/>
              <a:pathLst>
                <a:path w="3352415" h="3035760">
                  <a:moveTo>
                    <a:pt x="0" y="0"/>
                  </a:moveTo>
                  <a:lnTo>
                    <a:pt x="3352414" y="0"/>
                  </a:lnTo>
                  <a:lnTo>
                    <a:pt x="3352414" y="3035760"/>
                  </a:lnTo>
                  <a:lnTo>
                    <a:pt x="0" y="3035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935379" y="5805871"/>
              <a:ext cx="1027785" cy="2426051"/>
            </a:xfrm>
            <a:custGeom>
              <a:avLst/>
              <a:gdLst/>
              <a:ahLst/>
              <a:cxnLst/>
              <a:rect l="l" t="t" r="r" b="b"/>
              <a:pathLst>
                <a:path w="1370380" h="3234734">
                  <a:moveTo>
                    <a:pt x="0" y="0"/>
                  </a:moveTo>
                  <a:lnTo>
                    <a:pt x="1370380" y="0"/>
                  </a:lnTo>
                  <a:lnTo>
                    <a:pt x="1370380" y="3234734"/>
                  </a:lnTo>
                  <a:lnTo>
                    <a:pt x="0" y="3234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38439" y="4203680"/>
            <a:ext cx="7146305" cy="4119035"/>
            <a:chOff x="6138440" y="4203681"/>
            <a:chExt cx="6012742" cy="3284199"/>
          </a:xfrm>
        </p:grpSpPr>
        <p:sp>
          <p:nvSpPr>
            <p:cNvPr id="46" name="AutoShape 46"/>
            <p:cNvSpPr/>
            <p:nvPr/>
          </p:nvSpPr>
          <p:spPr>
            <a:xfrm>
              <a:off x="6768230" y="5802300"/>
              <a:ext cx="4753161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6443220" y="4203681"/>
              <a:ext cx="5258630" cy="766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  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과일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주스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등에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활용하기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좋네요ㅎㅎ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우유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타먹으면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맛있어요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녹차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타서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한포넣고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미숫가루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에도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넣어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먹었어요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.”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6138440" y="6465392"/>
              <a:ext cx="6012742" cy="1022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 ”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요즘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빠진건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시나몬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꿀맥주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저번에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동기들이랑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b="1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마실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때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만들어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줬더니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좋아하는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동기놈들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ㅎㅎ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“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우유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,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선식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및 </a:t>
              </a:r>
              <a:r>
                <a:rPr lang="en-US" b="1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미숫가루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등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다양하게</a:t>
              </a:r>
              <a:endParaRPr 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endParaRPr>
            </a:p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한스틱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같이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어울리기에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너무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좋은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 꿀 </a:t>
              </a:r>
              <a:r>
                <a:rPr lang="en-US" dirty="0" err="1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조합이죠</a:t>
              </a:r>
              <a:r>
                <a:rPr lang="en-US" dirty="0">
                  <a:solidFill>
                    <a:srgbClr val="000000"/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</a:rPr>
                <a:t>”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1064437" y="1845421"/>
            <a:ext cx="1168626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활용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분석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9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1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5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1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6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1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1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7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10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1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1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98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10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9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1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2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4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56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1339614" y="3450282"/>
            <a:ext cx="1103677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‘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’ 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키워드에 대한 데이터분석을 바탕으로 마케팅 팀의 신제품 기획 지원 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4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4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92" name="TextBox 58"/>
          <p:cNvSpPr txBox="1"/>
          <p:nvPr/>
        </p:nvSpPr>
        <p:spPr>
          <a:xfrm>
            <a:off x="1064437" y="1845421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목표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1339614" y="3035248"/>
            <a:ext cx="1103677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</a:t>
            </a:r>
            <a:r>
              <a:rPr lang="ko-KR" altLang="en-US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인텔리전스팀에</a:t>
            </a:r>
            <a:r>
              <a:rPr lang="ko-KR" altLang="en-US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소속되어</a:t>
            </a:r>
            <a:r>
              <a:rPr lang="en-US" altLang="ko-KR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</a:t>
            </a:r>
            <a:endParaRPr lang="en-US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100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26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7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12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3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11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19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4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7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8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9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240" y="4410649"/>
            <a:ext cx="105918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905000" y="2830078"/>
            <a:ext cx="11277600" cy="964989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4"/>
              </a:lnSpc>
            </a:pPr>
            <a:endParaRPr sz="135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구매자들은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일반적으로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활용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시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음료에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가장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많이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활용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ts val="525"/>
              </a:lnSpc>
            </a:pPr>
            <a:endParaRPr lang="en-US" sz="2099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453389" lvl="1" indent="-226694">
              <a:lnSpc>
                <a:spcPts val="2939"/>
              </a:lnSpc>
              <a:buFont typeface="Arial"/>
              <a:buChar char="•"/>
            </a:pP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꿀의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비율가이드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제공</a:t>
            </a:r>
            <a:r>
              <a:rPr lang="ko-KR" alt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함으로써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기존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꿀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스틱의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양에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대한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불편사항을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개선할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수 </a:t>
            </a:r>
            <a:r>
              <a:rPr lang="en-US" sz="2099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있음</a:t>
            </a:r>
            <a:r>
              <a:rPr lang="en-US" sz="2099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1509864" y="4964433"/>
            <a:ext cx="5511695" cy="3579810"/>
          </a:xfrm>
          <a:custGeom>
            <a:avLst/>
            <a:gdLst/>
            <a:ahLst/>
            <a:cxnLst/>
            <a:rect l="l" t="t" r="r" b="b"/>
            <a:pathLst>
              <a:path w="6198799" h="4035909">
                <a:moveTo>
                  <a:pt x="0" y="0"/>
                </a:moveTo>
                <a:lnTo>
                  <a:pt x="6198799" y="0"/>
                </a:lnTo>
                <a:lnTo>
                  <a:pt x="6198799" y="4035909"/>
                </a:lnTo>
                <a:lnTo>
                  <a:pt x="0" y="4035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264558" y="4982714"/>
            <a:ext cx="2981652" cy="3620395"/>
          </a:xfrm>
          <a:custGeom>
            <a:avLst/>
            <a:gdLst/>
            <a:ahLst/>
            <a:cxnLst/>
            <a:rect l="l" t="t" r="r" b="b"/>
            <a:pathLst>
              <a:path w="3353353" h="4081665">
                <a:moveTo>
                  <a:pt x="0" y="0"/>
                </a:moveTo>
                <a:lnTo>
                  <a:pt x="3353353" y="0"/>
                </a:lnTo>
                <a:lnTo>
                  <a:pt x="3353353" y="4081664"/>
                </a:lnTo>
                <a:lnTo>
                  <a:pt x="0" y="408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9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85168" y="4964433"/>
            <a:ext cx="3764032" cy="3579810"/>
          </a:xfrm>
          <a:custGeom>
            <a:avLst/>
            <a:gdLst/>
            <a:ahLst/>
            <a:cxnLst/>
            <a:rect l="l" t="t" r="r" b="b"/>
            <a:pathLst>
              <a:path w="4233267" h="4035909">
                <a:moveTo>
                  <a:pt x="0" y="0"/>
                </a:moveTo>
                <a:lnTo>
                  <a:pt x="4233267" y="0"/>
                </a:lnTo>
                <a:lnTo>
                  <a:pt x="4233267" y="4035909"/>
                </a:lnTo>
                <a:lnTo>
                  <a:pt x="0" y="4035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575" r="-2157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7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4" name="TextBox 58"/>
          <p:cNvSpPr txBox="1"/>
          <p:nvPr/>
        </p:nvSpPr>
        <p:spPr>
          <a:xfrm>
            <a:off x="1064437" y="1845421"/>
            <a:ext cx="76223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레시피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제안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75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107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10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4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10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9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6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95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6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7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16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58"/>
          <p:cNvSpPr txBox="1"/>
          <p:nvPr/>
        </p:nvSpPr>
        <p:spPr>
          <a:xfrm>
            <a:off x="1064437" y="1845421"/>
            <a:ext cx="7622363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94"/>
              </a:lnSpc>
            </a:pPr>
            <a:r>
              <a:rPr lang="ko-KR" altLang="en-US" sz="54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마케팅 방안</a:t>
            </a:r>
            <a:endParaRPr lang="en-US" altLang="ko-KR" sz="5400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152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53" name="그룹 152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54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5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6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나눔스퀘어라운드OTF Light" panose="020B0600000101010101" pitchFamily="34" charset="-127"/>
                    <a:ea typeface="나눔스퀘어라운드OTF Light" panose="020B0600000101010101" pitchFamily="34" charset="-127"/>
                  </a:rPr>
                  <a:t>X</a:t>
                </a:r>
              </a:p>
            </p:txBody>
          </p:sp>
        </p:grpSp>
      </p:grpSp>
      <p:sp>
        <p:nvSpPr>
          <p:cNvPr id="53" name="TextBox 9"/>
          <p:cNvSpPr txBox="1"/>
          <p:nvPr/>
        </p:nvSpPr>
        <p:spPr>
          <a:xfrm>
            <a:off x="1743432" y="1868201"/>
            <a:ext cx="9902229" cy="2341701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5"/>
              </a:lnSpc>
            </a:pPr>
            <a:endParaRPr lang="en-US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2250884" y="2830966"/>
            <a:ext cx="11541316" cy="659556"/>
          </a:xfrm>
          <a:prstGeom prst="rect">
            <a:avLst/>
          </a:prstGeom>
        </p:spPr>
        <p:txBody>
          <a:bodyPr lIns="38100" tIns="38100" rIns="38100" bIns="38100" rtlCol="0" anchor="ctr"/>
          <a:lstStyle/>
          <a:p>
            <a:pPr>
              <a:lnSpc>
                <a:spcPts val="315"/>
              </a:lnSpc>
            </a:pPr>
            <a:endParaRPr lang="ko-KR" altLang="en-US" sz="2100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 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꿀스틱과의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최적의 비율을 제시하는 전용 ‘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꿀팁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보틀’</a:t>
            </a:r>
          </a:p>
          <a:p>
            <a:pPr marL="48578" lvl="1" indent="-24290">
              <a:lnSpc>
                <a:spcPts val="315"/>
              </a:lnSpc>
              <a:buFont typeface="Arial"/>
              <a:buChar char="•"/>
            </a:pPr>
            <a:endParaRPr lang="ko-KR" altLang="en-US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음료와 꿀 </a:t>
            </a:r>
            <a:r>
              <a:rPr lang="ko-KR" altLang="en-US" sz="21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스틱간의</a:t>
            </a:r>
            <a:r>
              <a:rPr lang="ko-KR" altLang="en-US" sz="21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최적의 조합 비율을 제시해 맛과 양에 대한 소비자들의 불만족 해소 가능</a:t>
            </a:r>
          </a:p>
          <a:p>
            <a:pPr>
              <a:lnSpc>
                <a:spcPts val="315"/>
              </a:lnSpc>
            </a:pPr>
            <a:endParaRPr lang="ko-KR" altLang="en-US" sz="21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73665" y="419100"/>
            <a:ext cx="12172950" cy="674280"/>
            <a:chOff x="582443" y="266221"/>
            <a:chExt cx="8115300" cy="449520"/>
          </a:xfrm>
        </p:grpSpPr>
        <p:sp>
          <p:nvSpPr>
            <p:cNvPr id="43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4396018" y="266221"/>
              <a:ext cx="1502919" cy="327049"/>
              <a:chOff x="4396018" y="294903"/>
              <a:chExt cx="1502919" cy="327049"/>
            </a:xfrm>
          </p:grpSpPr>
          <p:sp>
            <p:nvSpPr>
              <p:cNvPr id="72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28"/>
            <p:cNvGrpSpPr/>
            <p:nvPr/>
          </p:nvGrpSpPr>
          <p:grpSpPr>
            <a:xfrm>
              <a:off x="784268" y="318530"/>
              <a:ext cx="1022449" cy="222434"/>
              <a:chOff x="-4608730" y="-75091"/>
              <a:chExt cx="2763450" cy="482705"/>
            </a:xfrm>
          </p:grpSpPr>
          <p:sp>
            <p:nvSpPr>
              <p:cNvPr id="7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33"/>
            <p:cNvGrpSpPr/>
            <p:nvPr/>
          </p:nvGrpSpPr>
          <p:grpSpPr>
            <a:xfrm>
              <a:off x="6066907" y="317118"/>
              <a:ext cx="1021668" cy="223515"/>
              <a:chOff x="0" y="-64754"/>
              <a:chExt cx="2761338" cy="485050"/>
            </a:xfrm>
          </p:grpSpPr>
          <p:grpSp>
            <p:nvGrpSpPr>
              <p:cNvPr id="6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8"/>
            <p:cNvGrpSpPr/>
            <p:nvPr/>
          </p:nvGrpSpPr>
          <p:grpSpPr>
            <a:xfrm>
              <a:off x="7255303" y="317118"/>
              <a:ext cx="1010186" cy="223515"/>
              <a:chOff x="0" y="-64754"/>
              <a:chExt cx="2730305" cy="485050"/>
            </a:xfrm>
          </p:grpSpPr>
          <p:grpSp>
            <p:nvGrpSpPr>
              <p:cNvPr id="6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43"/>
            <p:cNvGrpSpPr/>
            <p:nvPr/>
          </p:nvGrpSpPr>
          <p:grpSpPr>
            <a:xfrm>
              <a:off x="1999872" y="318529"/>
              <a:ext cx="1005334" cy="222435"/>
              <a:chOff x="-4568336" y="-61692"/>
              <a:chExt cx="2717189" cy="482707"/>
            </a:xfrm>
          </p:grpSpPr>
          <p:sp>
            <p:nvSpPr>
              <p:cNvPr id="60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9" name="AutoShape 53"/>
            <p:cNvSpPr/>
            <p:nvPr/>
          </p:nvSpPr>
          <p:spPr>
            <a:xfrm>
              <a:off x="3029957" y="419846"/>
              <a:ext cx="150411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4"/>
            <p:cNvSpPr/>
            <p:nvPr/>
          </p:nvSpPr>
          <p:spPr>
            <a:xfrm>
              <a:off x="1816829" y="44289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5"/>
            <p:cNvSpPr/>
            <p:nvPr/>
          </p:nvSpPr>
          <p:spPr>
            <a:xfrm>
              <a:off x="4233683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6"/>
            <p:cNvSpPr/>
            <p:nvPr/>
          </p:nvSpPr>
          <p:spPr>
            <a:xfrm>
              <a:off x="5902375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57"/>
            <p:cNvSpPr/>
            <p:nvPr/>
          </p:nvSpPr>
          <p:spPr>
            <a:xfrm>
              <a:off x="7090772" y="419846"/>
              <a:ext cx="162335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AutoShape 3"/>
            <p:cNvSpPr/>
            <p:nvPr/>
          </p:nvSpPr>
          <p:spPr>
            <a:xfrm>
              <a:off x="582443" y="710978"/>
              <a:ext cx="8115300" cy="4763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Freeform 50"/>
            <p:cNvSpPr/>
            <p:nvPr/>
          </p:nvSpPr>
          <p:spPr>
            <a:xfrm>
              <a:off x="3190481" y="318635"/>
              <a:ext cx="1034208" cy="222434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2"/>
            <p:cNvSpPr txBox="1"/>
            <p:nvPr/>
          </p:nvSpPr>
          <p:spPr>
            <a:xfrm>
              <a:off x="3289026" y="390202"/>
              <a:ext cx="845997" cy="105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996DCA-963F-E32B-3FD4-B90BEEFB2EC8}"/>
              </a:ext>
            </a:extLst>
          </p:cNvPr>
          <p:cNvGrpSpPr/>
          <p:nvPr/>
        </p:nvGrpSpPr>
        <p:grpSpPr>
          <a:xfrm>
            <a:off x="3871678" y="3514257"/>
            <a:ext cx="5972643" cy="5972643"/>
            <a:chOff x="3871678" y="3514257"/>
            <a:chExt cx="5972643" cy="59726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1274D5-ACCE-A090-DD23-29D79CC91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1678" y="3514257"/>
              <a:ext cx="5972643" cy="597264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3E40282-3874-7CD9-D384-194F265C2BE2}"/>
                </a:ext>
              </a:extLst>
            </p:cNvPr>
            <p:cNvSpPr/>
            <p:nvPr/>
          </p:nvSpPr>
          <p:spPr>
            <a:xfrm>
              <a:off x="4933540" y="5295900"/>
              <a:ext cx="1543460" cy="2931088"/>
            </a:xfrm>
            <a:prstGeom prst="rect">
              <a:avLst/>
            </a:prstGeom>
            <a:solidFill>
              <a:srgbClr val="F3F5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3768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42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83" name="TextBox 6"/>
          <p:cNvSpPr txBox="1"/>
          <p:nvPr/>
        </p:nvSpPr>
        <p:spPr>
          <a:xfrm>
            <a:off x="2923764" y="3997392"/>
            <a:ext cx="8072752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수행</a:t>
            </a:r>
            <a:r>
              <a:rPr 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en-US" sz="14025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결과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6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10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103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4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9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01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02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00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95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7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8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6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9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6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9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0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2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03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6" name="TextBox 58"/>
          <p:cNvSpPr txBox="1"/>
          <p:nvPr/>
        </p:nvSpPr>
        <p:spPr>
          <a:xfrm>
            <a:off x="1039620" y="1845421"/>
            <a:ext cx="1077138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4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잇더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컴퍼니 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‘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</a:t>
            </a:r>
            <a:r>
              <a:rPr lang="ko-KR" altLang="en-US" sz="4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스틱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NPD </a:t>
            </a:r>
            <a:r>
              <a:rPr lang="ko-KR" altLang="en-US" sz="4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</a:t>
            </a:r>
            <a:endParaRPr lang="en-US" altLang="ko-KR" sz="4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0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9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9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8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8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8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-208" t="5768"/>
          <a:stretch/>
        </p:blipFill>
        <p:spPr>
          <a:xfrm>
            <a:off x="4820462" y="3961324"/>
            <a:ext cx="6974580" cy="4730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46D606-97FD-26FB-DE69-61E2AF5BC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364" y="3987745"/>
            <a:ext cx="3366036" cy="4664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7FF3686A-A1B5-6A3B-0E99-4917399BBD48}"/>
              </a:ext>
            </a:extLst>
          </p:cNvPr>
          <p:cNvSpPr txBox="1"/>
          <p:nvPr/>
        </p:nvSpPr>
        <p:spPr>
          <a:xfrm>
            <a:off x="1634516" y="8691553"/>
            <a:ext cx="2985989" cy="360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&lt;’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 스틱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’ 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 보고서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08E6C6EC-DFF2-8AD2-3DB8-B9F80410DF79}"/>
              </a:ext>
            </a:extLst>
          </p:cNvPr>
          <p:cNvSpPr txBox="1"/>
          <p:nvPr/>
        </p:nvSpPr>
        <p:spPr>
          <a:xfrm>
            <a:off x="6241359" y="8698717"/>
            <a:ext cx="4132785" cy="35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&lt;</a:t>
            </a:r>
            <a:r>
              <a:rPr lang="ko-KR" alt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잇더컴퍼니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꿀스틱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NPD </a:t>
            </a:r>
            <a:r>
              <a:rPr lang="ko-KR" alt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프로세스 일정표</a:t>
            </a:r>
            <a:r>
              <a:rPr lang="en-US" sz="1600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41741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873667" y="9415780"/>
            <a:ext cx="12411080" cy="1159337"/>
            <a:chOff x="771530" y="8096415"/>
            <a:chExt cx="12411080" cy="1159337"/>
          </a:xfrm>
        </p:grpSpPr>
        <p:sp>
          <p:nvSpPr>
            <p:cNvPr id="78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80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10"/>
              <p:cNvSpPr txBox="1"/>
              <p:nvPr/>
            </p:nvSpPr>
            <p:spPr>
              <a:xfrm>
                <a:off x="9735342" y="9461707"/>
                <a:ext cx="927613" cy="32060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46" name="TextBox 58"/>
          <p:cNvSpPr txBox="1"/>
          <p:nvPr/>
        </p:nvSpPr>
        <p:spPr>
          <a:xfrm>
            <a:off x="1064437" y="1845421"/>
            <a:ext cx="76223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실제 신제품 기획안 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151" y="2781300"/>
            <a:ext cx="4852882" cy="657518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73665" y="419100"/>
            <a:ext cx="12172950" cy="674280"/>
            <a:chOff x="873665" y="8017911"/>
            <a:chExt cx="12172950" cy="674280"/>
          </a:xfrm>
        </p:grpSpPr>
        <p:sp>
          <p:nvSpPr>
            <p:cNvPr id="40" name="AutoShape 3"/>
            <p:cNvSpPr/>
            <p:nvPr/>
          </p:nvSpPr>
          <p:spPr>
            <a:xfrm>
              <a:off x="873665" y="868504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8413622" y="8017911"/>
              <a:ext cx="2254378" cy="490575"/>
              <a:chOff x="4396018" y="294903"/>
              <a:chExt cx="1502919" cy="327049"/>
            </a:xfrm>
          </p:grpSpPr>
          <p:sp>
            <p:nvSpPr>
              <p:cNvPr id="99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28"/>
            <p:cNvGrpSpPr/>
            <p:nvPr/>
          </p:nvGrpSpPr>
          <p:grpSpPr>
            <a:xfrm>
              <a:off x="1176403" y="8096375"/>
              <a:ext cx="1533674" cy="333652"/>
              <a:chOff x="-4608730" y="-75091"/>
              <a:chExt cx="2763450" cy="482705"/>
            </a:xfrm>
          </p:grpSpPr>
          <p:sp>
            <p:nvSpPr>
              <p:cNvPr id="97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8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3"/>
            <p:cNvGrpSpPr/>
            <p:nvPr/>
          </p:nvGrpSpPr>
          <p:grpSpPr>
            <a:xfrm>
              <a:off x="6620899" y="8094257"/>
              <a:ext cx="1532501" cy="335273"/>
              <a:chOff x="0" y="-64754"/>
              <a:chExt cx="2761338" cy="485050"/>
            </a:xfrm>
          </p:grpSpPr>
          <p:grpSp>
            <p:nvGrpSpPr>
              <p:cNvPr id="9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4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38"/>
            <p:cNvGrpSpPr/>
            <p:nvPr/>
          </p:nvGrpSpPr>
          <p:grpSpPr>
            <a:xfrm>
              <a:off x="10882955" y="8094257"/>
              <a:ext cx="1515278" cy="335273"/>
              <a:chOff x="0" y="-64754"/>
              <a:chExt cx="2730305" cy="485050"/>
            </a:xfrm>
          </p:grpSpPr>
          <p:grpSp>
            <p:nvGrpSpPr>
              <p:cNvPr id="8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43"/>
            <p:cNvGrpSpPr/>
            <p:nvPr/>
          </p:nvGrpSpPr>
          <p:grpSpPr>
            <a:xfrm>
              <a:off x="2999808" y="8096373"/>
              <a:ext cx="1508000" cy="333653"/>
              <a:chOff x="-4568336" y="-61692"/>
              <a:chExt cx="2717189" cy="482707"/>
            </a:xfrm>
          </p:grpSpPr>
          <p:sp>
            <p:nvSpPr>
              <p:cNvPr id="8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8" name="AutoShape 53"/>
            <p:cNvSpPr/>
            <p:nvPr/>
          </p:nvSpPr>
          <p:spPr>
            <a:xfrm>
              <a:off x="4544935" y="8248351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4"/>
            <p:cNvSpPr/>
            <p:nvPr/>
          </p:nvSpPr>
          <p:spPr>
            <a:xfrm>
              <a:off x="2725244" y="8282926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5"/>
            <p:cNvSpPr/>
            <p:nvPr/>
          </p:nvSpPr>
          <p:spPr>
            <a:xfrm>
              <a:off x="6350525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3" name="AutoShape 56"/>
            <p:cNvSpPr/>
            <p:nvPr/>
          </p:nvSpPr>
          <p:spPr>
            <a:xfrm>
              <a:off x="81384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7"/>
            <p:cNvSpPr/>
            <p:nvPr/>
          </p:nvSpPr>
          <p:spPr>
            <a:xfrm>
              <a:off x="10653097" y="8248351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Freeform 50"/>
            <p:cNvSpPr/>
            <p:nvPr/>
          </p:nvSpPr>
          <p:spPr>
            <a:xfrm>
              <a:off x="4785723" y="8096534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TextBox 52"/>
            <p:cNvSpPr txBox="1"/>
            <p:nvPr/>
          </p:nvSpPr>
          <p:spPr>
            <a:xfrm>
              <a:off x="4933542" y="8203884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479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38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2999964" y="4073749"/>
            <a:ext cx="7920352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ko-KR" alt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보완 사항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857250" y="430620"/>
            <a:ext cx="12172950" cy="674280"/>
            <a:chOff x="838200" y="9193620"/>
            <a:chExt cx="12172950" cy="674280"/>
          </a:xfrm>
        </p:grpSpPr>
        <p:sp>
          <p:nvSpPr>
            <p:cNvPr id="43" name="AutoShape 3"/>
            <p:cNvSpPr/>
            <p:nvPr/>
          </p:nvSpPr>
          <p:spPr>
            <a:xfrm>
              <a:off x="838200" y="9860755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0134600" y="9193620"/>
              <a:ext cx="2254378" cy="490575"/>
              <a:chOff x="4396018" y="294903"/>
              <a:chExt cx="1502919" cy="327049"/>
            </a:xfrm>
          </p:grpSpPr>
          <p:sp>
            <p:nvSpPr>
              <p:cNvPr id="68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5" name="Group 28"/>
            <p:cNvGrpSpPr/>
            <p:nvPr/>
          </p:nvGrpSpPr>
          <p:grpSpPr>
            <a:xfrm>
              <a:off x="1140938" y="9272084"/>
              <a:ext cx="1533674" cy="333652"/>
              <a:chOff x="-4608730" y="-75091"/>
              <a:chExt cx="2763450" cy="482705"/>
            </a:xfrm>
          </p:grpSpPr>
          <p:sp>
            <p:nvSpPr>
              <p:cNvPr id="6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6" name="Group 33"/>
            <p:cNvGrpSpPr/>
            <p:nvPr/>
          </p:nvGrpSpPr>
          <p:grpSpPr>
            <a:xfrm>
              <a:off x="6585434" y="9269966"/>
              <a:ext cx="1532501" cy="335273"/>
              <a:chOff x="0" y="-64754"/>
              <a:chExt cx="2761338" cy="485050"/>
            </a:xfrm>
          </p:grpSpPr>
          <p:grpSp>
            <p:nvGrpSpPr>
              <p:cNvPr id="62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4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5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3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7" name="Group 38"/>
            <p:cNvGrpSpPr/>
            <p:nvPr/>
          </p:nvGrpSpPr>
          <p:grpSpPr>
            <a:xfrm>
              <a:off x="8382000" y="9269966"/>
              <a:ext cx="1515278" cy="335273"/>
              <a:chOff x="0" y="-64754"/>
              <a:chExt cx="2730305" cy="485050"/>
            </a:xfrm>
          </p:grpSpPr>
          <p:grpSp>
            <p:nvGrpSpPr>
              <p:cNvPr id="58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0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1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TextBox 42"/>
              <p:cNvSpPr txBox="1"/>
              <p:nvPr/>
            </p:nvSpPr>
            <p:spPr>
              <a:xfrm>
                <a:off x="413015" y="69289"/>
                <a:ext cx="1887439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8" name="Group 43"/>
            <p:cNvGrpSpPr/>
            <p:nvPr/>
          </p:nvGrpSpPr>
          <p:grpSpPr>
            <a:xfrm>
              <a:off x="2964343" y="9272082"/>
              <a:ext cx="1508000" cy="333653"/>
              <a:chOff x="-4568336" y="-61692"/>
              <a:chExt cx="2717189" cy="482707"/>
            </a:xfrm>
          </p:grpSpPr>
          <p:sp>
            <p:nvSpPr>
              <p:cNvPr id="56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9" name="AutoShape 53"/>
            <p:cNvSpPr/>
            <p:nvPr/>
          </p:nvSpPr>
          <p:spPr>
            <a:xfrm>
              <a:off x="4509470" y="942406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4"/>
            <p:cNvSpPr/>
            <p:nvPr/>
          </p:nvSpPr>
          <p:spPr>
            <a:xfrm>
              <a:off x="2689779" y="945863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5"/>
            <p:cNvSpPr/>
            <p:nvPr/>
          </p:nvSpPr>
          <p:spPr>
            <a:xfrm>
              <a:off x="631506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2" name="AutoShape 56"/>
            <p:cNvSpPr/>
            <p:nvPr/>
          </p:nvSpPr>
          <p:spPr>
            <a:xfrm>
              <a:off x="8103032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AutoShape 57"/>
            <p:cNvSpPr/>
            <p:nvPr/>
          </p:nvSpPr>
          <p:spPr>
            <a:xfrm>
              <a:off x="990600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Freeform 50"/>
            <p:cNvSpPr/>
            <p:nvPr/>
          </p:nvSpPr>
          <p:spPr>
            <a:xfrm>
              <a:off x="4750258" y="9272243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4898077" y="937959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417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5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38" name="TextBox 58"/>
          <p:cNvSpPr txBox="1"/>
          <p:nvPr/>
        </p:nvSpPr>
        <p:spPr>
          <a:xfrm>
            <a:off x="1064437" y="1845421"/>
            <a:ext cx="11203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자체 평가 의견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95034" y="3068346"/>
            <a:ext cx="104139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전처리 개선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더 정교한 텍스트 전처리 기술을 도입하여 데이터를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문장별로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자르거나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특수 문자나 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HTML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태그 제거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불용어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제거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형태소 분석 등을 통해 데이터 정제를 개선하여 데이터의 정확성을 높이고 각 문장을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T.P.O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별로 분류하는 모델을 제작까지 진행을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대시보드</a:t>
            </a: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기능 개선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더 많은 시각화 기능을 추가하고 사용자가 데이터를 더 쉽게 이해하고 상호작용할 수 있도록 개선하는 것을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마케팅 전략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: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고객 페르소나를 더 자세히 조사하고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제품의 고유 가치 제안을 강조하는 마케팅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컨텐츠를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개발하고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, </a:t>
            </a:r>
            <a:r>
              <a:rPr lang="ko-KR" altLang="en-US" dirty="0" err="1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타겟</a:t>
            </a:r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시장을 식별하는 등의 작업까지 진행을 목표로 하여 다양한 능력을 키우는 것을 목표로 함</a:t>
            </a:r>
            <a:r>
              <a:rPr lang="en-US" altLang="ko-KR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857250" y="430620"/>
            <a:ext cx="12172950" cy="674280"/>
            <a:chOff x="838200" y="9193620"/>
            <a:chExt cx="12172950" cy="674280"/>
          </a:xfrm>
        </p:grpSpPr>
        <p:sp>
          <p:nvSpPr>
            <p:cNvPr id="39" name="AutoShape 3"/>
            <p:cNvSpPr/>
            <p:nvPr/>
          </p:nvSpPr>
          <p:spPr>
            <a:xfrm>
              <a:off x="838200" y="9860755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0134600" y="9193620"/>
              <a:ext cx="2254378" cy="490575"/>
              <a:chOff x="4396018" y="294903"/>
              <a:chExt cx="1502919" cy="327049"/>
            </a:xfrm>
          </p:grpSpPr>
          <p:sp>
            <p:nvSpPr>
              <p:cNvPr id="64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1" name="Group 28"/>
            <p:cNvGrpSpPr/>
            <p:nvPr/>
          </p:nvGrpSpPr>
          <p:grpSpPr>
            <a:xfrm>
              <a:off x="1140938" y="9272084"/>
              <a:ext cx="1533674" cy="333652"/>
              <a:chOff x="-4608730" y="-75091"/>
              <a:chExt cx="2763450" cy="482705"/>
            </a:xfrm>
          </p:grpSpPr>
          <p:sp>
            <p:nvSpPr>
              <p:cNvPr id="62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2" name="Group 33"/>
            <p:cNvGrpSpPr/>
            <p:nvPr/>
          </p:nvGrpSpPr>
          <p:grpSpPr>
            <a:xfrm>
              <a:off x="6585434" y="9269966"/>
              <a:ext cx="1532501" cy="335273"/>
              <a:chOff x="0" y="-64754"/>
              <a:chExt cx="2761338" cy="485050"/>
            </a:xfrm>
          </p:grpSpPr>
          <p:grpSp>
            <p:nvGrpSpPr>
              <p:cNvPr id="58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60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61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TextBox 37"/>
              <p:cNvSpPr txBox="1"/>
              <p:nvPr/>
            </p:nvSpPr>
            <p:spPr>
              <a:xfrm>
                <a:off x="413017" y="69289"/>
                <a:ext cx="1887437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3" name="Group 38"/>
            <p:cNvGrpSpPr/>
            <p:nvPr/>
          </p:nvGrpSpPr>
          <p:grpSpPr>
            <a:xfrm>
              <a:off x="8382000" y="9269966"/>
              <a:ext cx="1515278" cy="335273"/>
              <a:chOff x="0" y="-64754"/>
              <a:chExt cx="2730305" cy="485050"/>
            </a:xfrm>
          </p:grpSpPr>
          <p:grpSp>
            <p:nvGrpSpPr>
              <p:cNvPr id="54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56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57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55" name="TextBox 42"/>
              <p:cNvSpPr txBox="1"/>
              <p:nvPr/>
            </p:nvSpPr>
            <p:spPr>
              <a:xfrm>
                <a:off x="413015" y="69289"/>
                <a:ext cx="1887439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 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964343" y="9272082"/>
              <a:ext cx="1508000" cy="333653"/>
              <a:chOff x="-4568336" y="-61692"/>
              <a:chExt cx="2717189" cy="482707"/>
            </a:xfrm>
          </p:grpSpPr>
          <p:sp>
            <p:nvSpPr>
              <p:cNvPr id="52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45" name="AutoShape 53"/>
            <p:cNvSpPr/>
            <p:nvPr/>
          </p:nvSpPr>
          <p:spPr>
            <a:xfrm>
              <a:off x="4509470" y="942406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AutoShape 54"/>
            <p:cNvSpPr/>
            <p:nvPr/>
          </p:nvSpPr>
          <p:spPr>
            <a:xfrm>
              <a:off x="2689779" y="945863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AutoShape 55"/>
            <p:cNvSpPr/>
            <p:nvPr/>
          </p:nvSpPr>
          <p:spPr>
            <a:xfrm>
              <a:off x="631506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AutoShape 56"/>
            <p:cNvSpPr/>
            <p:nvPr/>
          </p:nvSpPr>
          <p:spPr>
            <a:xfrm>
              <a:off x="8103032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AutoShape 57"/>
            <p:cNvSpPr/>
            <p:nvPr/>
          </p:nvSpPr>
          <p:spPr>
            <a:xfrm>
              <a:off x="9906000" y="942406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4750258" y="9272243"/>
              <a:ext cx="1551313" cy="333652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2"/>
            <p:cNvSpPr txBox="1"/>
            <p:nvPr/>
          </p:nvSpPr>
          <p:spPr>
            <a:xfrm>
              <a:off x="4898077" y="937959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141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600200" y="3086100"/>
            <a:ext cx="9906000" cy="5443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분석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ko-KR" altLang="en-US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연관분석 툴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https://velog.io/@oneofakindscene/word2vec-%EC%9D%B4%ED%95%B4%ED%95%98%EA%B8%B0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3"/>
              </a:rPr>
              <a:t>https://wikidocs.net/22660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데이터 수집 플랫폼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http://www.madtimes.org/news/articleView.html?idxno=15809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4"/>
              </a:rPr>
              <a:t>http://www.koreanclick.com/insights/newsletter_view.html?code=topic&amp;id=578&amp;page=1&amp;utm_source=boa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 err="1">
                <a:hlinkClick r:id="rId5"/>
              </a:rPr>
              <a:t>어패럴뉴스</a:t>
            </a:r>
            <a:r>
              <a:rPr lang="ko-KR" altLang="en-US" sz="1400" dirty="0">
                <a:hlinkClick r:id="rId5"/>
              </a:rPr>
              <a:t> </a:t>
            </a:r>
            <a:r>
              <a:rPr lang="en-US" altLang="ko-KR" sz="1400" dirty="0">
                <a:hlinkClick r:id="rId5"/>
              </a:rPr>
              <a:t>- ‘</a:t>
            </a:r>
            <a:r>
              <a:rPr lang="ko-KR" altLang="en-US" sz="1400" dirty="0" err="1">
                <a:hlinkClick r:id="rId5"/>
              </a:rPr>
              <a:t>스타일쉐어</a:t>
            </a:r>
            <a:r>
              <a:rPr lang="en-US" altLang="ko-KR" sz="1400" dirty="0">
                <a:hlinkClick r:id="rId5"/>
              </a:rPr>
              <a:t>·29CM’ </a:t>
            </a:r>
            <a:r>
              <a:rPr lang="ko-KR" altLang="en-US" sz="1400" dirty="0">
                <a:hlinkClick r:id="rId5"/>
              </a:rPr>
              <a:t>품은 </a:t>
            </a:r>
            <a:r>
              <a:rPr lang="ko-KR" altLang="en-US" sz="1400" dirty="0" err="1">
                <a:hlinkClick r:id="rId5"/>
              </a:rPr>
              <a:t>무신사</a:t>
            </a:r>
            <a:r>
              <a:rPr lang="en-US" altLang="ko-KR" sz="1400" dirty="0">
                <a:hlinkClick r:id="rId5"/>
              </a:rPr>
              <a:t>, </a:t>
            </a:r>
            <a:r>
              <a:rPr lang="ko-KR" altLang="en-US" sz="1400" dirty="0">
                <a:hlinkClick r:id="rId5"/>
              </a:rPr>
              <a:t>무엇을 얻었나 </a:t>
            </a:r>
            <a:r>
              <a:rPr lang="en-US" altLang="ko-KR" sz="1400" dirty="0">
                <a:hlinkClick r:id="rId5"/>
              </a:rPr>
              <a:t>(apparelnews.co.kr)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잡코리아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기업분석보고서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모바일쇼핑 트렌드 리포트 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2021[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감성분석 툴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hlinkClick r:id="rId6"/>
              </a:rPr>
              <a:t>https://github.com/monologg/KoELECTRA</a:t>
            </a: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[</a:t>
            </a:r>
            <a:r>
              <a:rPr lang="ko-KR" altLang="en-US" sz="1400" dirty="0" err="1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형태소분석툴</a:t>
            </a:r>
            <a:r>
              <a:rPr lang="ko-KR" altLang="en-US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 선정</a:t>
            </a: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]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</a:rPr>
              <a:t>https://bareun.ai/</a:t>
            </a:r>
            <a:endParaRPr lang="en-US" sz="1400" dirty="0">
              <a:solidFill>
                <a:srgbClr val="000000"/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</a:endParaRPr>
          </a:p>
        </p:txBody>
      </p:sp>
      <p:sp>
        <p:nvSpPr>
          <p:cNvPr id="39" name="TextBox 58"/>
          <p:cNvSpPr txBox="1"/>
          <p:nvPr/>
        </p:nvSpPr>
        <p:spPr>
          <a:xfrm>
            <a:off x="1064437" y="1845421"/>
            <a:ext cx="434576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참고 문헌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9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3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28803" y="9334500"/>
            <a:ext cx="12172950" cy="759227"/>
            <a:chOff x="771530" y="8236744"/>
            <a:chExt cx="12172950" cy="759227"/>
          </a:xfrm>
        </p:grpSpPr>
        <p:sp>
          <p:nvSpPr>
            <p:cNvPr id="3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12"/>
            <p:cNvSpPr/>
            <p:nvPr/>
          </p:nvSpPr>
          <p:spPr>
            <a:xfrm>
              <a:off x="779431" y="8431986"/>
              <a:ext cx="3987695" cy="563985"/>
            </a:xfrm>
            <a:custGeom>
              <a:avLst/>
              <a:gdLst/>
              <a:ahLst/>
              <a:cxnLst/>
              <a:rect l="l" t="t" r="r" b="b"/>
              <a:pathLst>
                <a:path w="4401652" h="670251">
                  <a:moveTo>
                    <a:pt x="0" y="0"/>
                  </a:moveTo>
                  <a:lnTo>
                    <a:pt x="4401652" y="0"/>
                  </a:lnTo>
                  <a:lnTo>
                    <a:pt x="4401652" y="670252"/>
                  </a:lnTo>
                  <a:lnTo>
                    <a:pt x="0" y="67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820667" y="97963"/>
            <a:ext cx="4442551" cy="1159337"/>
            <a:chOff x="8820667" y="-8049"/>
            <a:chExt cx="4442551" cy="1159337"/>
          </a:xfrm>
        </p:grpSpPr>
        <p:sp>
          <p:nvSpPr>
            <p:cNvPr id="6" name="Freeform 8"/>
            <p:cNvSpPr/>
            <p:nvPr/>
          </p:nvSpPr>
          <p:spPr>
            <a:xfrm>
              <a:off x="8820667" y="328290"/>
              <a:ext cx="681674" cy="486657"/>
            </a:xfrm>
            <a:custGeom>
              <a:avLst/>
              <a:gdLst/>
              <a:ahLst/>
              <a:cxnLst/>
              <a:rect l="l" t="t" r="r" b="b"/>
              <a:pathLst>
                <a:path w="928448" h="483599">
                  <a:moveTo>
                    <a:pt x="0" y="0"/>
                  </a:moveTo>
                  <a:lnTo>
                    <a:pt x="928449" y="0"/>
                  </a:lnTo>
                  <a:lnTo>
                    <a:pt x="928449" y="483599"/>
                  </a:lnTo>
                  <a:lnTo>
                    <a:pt x="0" y="483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9"/>
            <p:cNvSpPr/>
            <p:nvPr/>
          </p:nvSpPr>
          <p:spPr>
            <a:xfrm>
              <a:off x="9443730" y="-8049"/>
              <a:ext cx="3819488" cy="1159337"/>
            </a:xfrm>
            <a:custGeom>
              <a:avLst/>
              <a:gdLst/>
              <a:ahLst/>
              <a:cxnLst/>
              <a:rect l="l" t="t" r="r" b="b"/>
              <a:pathLst>
                <a:path w="4415685" h="1129092">
                  <a:moveTo>
                    <a:pt x="0" y="0"/>
                  </a:moveTo>
                  <a:lnTo>
                    <a:pt x="4415685" y="0"/>
                  </a:lnTo>
                  <a:lnTo>
                    <a:pt x="4415685" y="1129092"/>
                  </a:lnTo>
                  <a:lnTo>
                    <a:pt x="0" y="112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28575">
              <a:noFill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9163529" y="321694"/>
              <a:ext cx="927613" cy="502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Dokdo"/>
                </a:rPr>
                <a:t>X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60152" y="419100"/>
            <a:ext cx="12172950" cy="730024"/>
            <a:chOff x="760152" y="397972"/>
            <a:chExt cx="12172950" cy="730024"/>
          </a:xfrm>
        </p:grpSpPr>
        <p:sp>
          <p:nvSpPr>
            <p:cNvPr id="10" name="AutoShape 3"/>
            <p:cNvSpPr/>
            <p:nvPr/>
          </p:nvSpPr>
          <p:spPr>
            <a:xfrm>
              <a:off x="760152" y="1120852"/>
              <a:ext cx="12172950" cy="7144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6"/>
            <p:cNvSpPr txBox="1"/>
            <p:nvPr/>
          </p:nvSpPr>
          <p:spPr>
            <a:xfrm>
              <a:off x="838200" y="397972"/>
              <a:ext cx="3733800" cy="4488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3000" dirty="0">
                  <a:solidFill>
                    <a:srgbClr val="000000"/>
                  </a:solidFill>
                  <a:latin typeface="Bebas Neue Bold"/>
                </a:rPr>
                <a:t>T-academy x eat the company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85366" y="4137719"/>
            <a:ext cx="11323643" cy="2354282"/>
            <a:chOff x="1307402" y="2758479"/>
            <a:chExt cx="7549095" cy="1569521"/>
          </a:xfrm>
        </p:grpSpPr>
        <p:sp>
          <p:nvSpPr>
            <p:cNvPr id="13" name="Freeform 42"/>
            <p:cNvSpPr/>
            <p:nvPr/>
          </p:nvSpPr>
          <p:spPr>
            <a:xfrm>
              <a:off x="1307402" y="3203715"/>
              <a:ext cx="1290611" cy="672239"/>
            </a:xfrm>
            <a:custGeom>
              <a:avLst/>
              <a:gdLst/>
              <a:ahLst/>
              <a:cxnLst/>
              <a:rect l="l" t="t" r="r" b="b"/>
              <a:pathLst>
                <a:path w="2581222" h="1344477">
                  <a:moveTo>
                    <a:pt x="0" y="0"/>
                  </a:moveTo>
                  <a:lnTo>
                    <a:pt x="2581222" y="0"/>
                  </a:lnTo>
                  <a:lnTo>
                    <a:pt x="2581222" y="1344477"/>
                  </a:lnTo>
                  <a:lnTo>
                    <a:pt x="0" y="1344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2084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43"/>
            <p:cNvSpPr/>
            <p:nvPr/>
          </p:nvSpPr>
          <p:spPr>
            <a:xfrm>
              <a:off x="2718372" y="2758479"/>
              <a:ext cx="6138125" cy="1569521"/>
            </a:xfrm>
            <a:custGeom>
              <a:avLst/>
              <a:gdLst/>
              <a:ahLst/>
              <a:cxnLst/>
              <a:rect l="l" t="t" r="r" b="b"/>
              <a:pathLst>
                <a:path w="12276250" h="3139041">
                  <a:moveTo>
                    <a:pt x="0" y="0"/>
                  </a:moveTo>
                  <a:lnTo>
                    <a:pt x="12276250" y="0"/>
                  </a:lnTo>
                  <a:lnTo>
                    <a:pt x="12276250" y="3139041"/>
                  </a:lnTo>
                  <a:lnTo>
                    <a:pt x="0" y="313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44"/>
            <p:cNvSpPr txBox="1"/>
            <p:nvPr/>
          </p:nvSpPr>
          <p:spPr>
            <a:xfrm>
              <a:off x="2161643" y="3238471"/>
              <a:ext cx="1444625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7"/>
                </a:lnSpc>
                <a:spcBef>
                  <a:spcPct val="0"/>
                </a:spcBef>
              </a:pPr>
              <a:r>
                <a:rPr lang="en-US" sz="5004" dirty="0">
                  <a:solidFill>
                    <a:srgbClr val="000000">
                      <a:alpha val="19608"/>
                    </a:srgbClr>
                  </a:solidFill>
                  <a:latin typeface="Dokdo"/>
                </a:rPr>
                <a:t>X</a:t>
              </a: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2181160" y="2547808"/>
            <a:ext cx="9268236" cy="5027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37"/>
              </a:lnSpc>
            </a:pPr>
            <a:r>
              <a:rPr lang="en-US" sz="20000" dirty="0" err="1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QnA</a:t>
            </a:r>
            <a:endParaRPr lang="en-US" sz="20000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 algn="ctr">
              <a:lnSpc>
                <a:spcPts val="19637"/>
              </a:lnSpc>
            </a:pPr>
            <a:r>
              <a:rPr lang="ko-KR" altLang="en-US" sz="14025" dirty="0">
                <a:solidFill>
                  <a:srgbClr val="000000"/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  <a:endParaRPr lang="en-US" sz="14025" dirty="0">
              <a:solidFill>
                <a:srgbClr val="000000"/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5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953287" y="4414496"/>
            <a:ext cx="11991188" cy="7159"/>
          </a:xfrm>
          <a:prstGeom prst="rect">
            <a:avLst/>
          </a:prstGeom>
          <a:solidFill>
            <a:srgbClr val="201F1F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887501" y="4352479"/>
            <a:ext cx="131573" cy="131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22032" y="4349091"/>
            <a:ext cx="131573" cy="13157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72369" y="4349091"/>
            <a:ext cx="131573" cy="131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39892" y="4349091"/>
            <a:ext cx="131573" cy="13157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1679" y="5050265"/>
            <a:ext cx="2417900" cy="1953215"/>
            <a:chOff x="0" y="-57149"/>
            <a:chExt cx="4298490" cy="347238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49"/>
              <a:ext cx="4298490" cy="57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1. </a:t>
              </a:r>
              <a:r>
                <a:rPr lang="en-US" sz="1900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r>
                <a:rPr lang="en-US" sz="1900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900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크롤링</a:t>
              </a:r>
              <a:endParaRPr lang="en-US" sz="19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1416"/>
              <a:ext cx="4298490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Selenium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Beautiful Soup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Open API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23361" y="5050265"/>
            <a:ext cx="2500555" cy="1953215"/>
            <a:chOff x="0" y="-57149"/>
            <a:chExt cx="4445431" cy="347238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4445431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2. </a:t>
              </a:r>
              <a:r>
                <a:rPr lang="en-US" sz="1992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데이터</a:t>
              </a:r>
              <a:r>
                <a:rPr lang="en-US" sz="1992" dirty="0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sz="1992" dirty="0" err="1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전처리</a:t>
              </a:r>
              <a:endParaRPr lang="en-US" sz="1992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6"/>
              <a:ext cx="4445431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NLP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Stopword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Tokenization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46349" y="5050265"/>
            <a:ext cx="2118502" cy="875997"/>
            <a:chOff x="0" y="-57149"/>
            <a:chExt cx="3766226" cy="155732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49"/>
              <a:ext cx="3766226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4. 인사이트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6"/>
              <a:ext cx="3766226" cy="478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Report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619062" y="5050266"/>
            <a:ext cx="2325413" cy="1683911"/>
            <a:chOff x="0" y="-57149"/>
            <a:chExt cx="4134066" cy="29936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49"/>
              <a:ext cx="4134066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5. 신제품 기획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6"/>
              <a:ext cx="4134066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New Product Planning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Marketing of new products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239060" y="4349091"/>
            <a:ext cx="131573" cy="13157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01F1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020643" y="5050265"/>
            <a:ext cx="2262186" cy="1953215"/>
            <a:chOff x="0" y="-57149"/>
            <a:chExt cx="4021664" cy="347238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4021664" cy="63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9"/>
                </a:lnSpc>
              </a:pPr>
              <a:r>
                <a:rPr lang="en-US" sz="1992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Step 3. 데이터 분석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21416"/>
              <a:ext cx="4021664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Frequency Analysis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Sentiment Analysis</a:t>
              </a:r>
            </a:p>
            <a:p>
              <a:pPr>
                <a:lnSpc>
                  <a:spcPts val="2092"/>
                </a:lnSpc>
              </a:pPr>
              <a:endParaRPr lang="en-US" sz="1494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322598" lvl="1" indent="-161300">
                <a:lnSpc>
                  <a:spcPts val="2092"/>
                </a:lnSpc>
                <a:buFont typeface="Arial"/>
                <a:buChar char="•"/>
              </a:pPr>
              <a:r>
                <a:rPr lang="en-US" sz="1494">
                  <a:solidFill>
                    <a:srgbClr val="201F1F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Association Analysis</a:t>
              </a: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115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117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8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9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58" name="TextBox 58"/>
          <p:cNvSpPr txBox="1"/>
          <p:nvPr/>
        </p:nvSpPr>
        <p:spPr>
          <a:xfrm>
            <a:off x="1064437" y="1845421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구조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74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100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1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6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96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98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9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7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7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92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94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95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93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78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0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1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90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2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88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83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4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315230" y="3472444"/>
            <a:ext cx="9634020" cy="3977546"/>
          </a:xfrm>
          <a:custGeom>
            <a:avLst/>
            <a:gdLst/>
            <a:ahLst/>
            <a:cxnLst/>
            <a:rect l="l" t="t" r="r" b="b"/>
            <a:pathLst>
              <a:path w="12845360" h="5303395">
                <a:moveTo>
                  <a:pt x="0" y="0"/>
                </a:moveTo>
                <a:lnTo>
                  <a:pt x="12845359" y="0"/>
                </a:lnTo>
                <a:lnTo>
                  <a:pt x="12845359" y="5303394"/>
                </a:lnTo>
                <a:lnTo>
                  <a:pt x="0" y="530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89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1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3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32" name="TextBox 58"/>
          <p:cNvSpPr txBox="1"/>
          <p:nvPr/>
        </p:nvSpPr>
        <p:spPr>
          <a:xfrm>
            <a:off x="1064437" y="1845421"/>
            <a:ext cx="598601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2"/>
              </a:lnSpc>
            </a:pPr>
            <a:r>
              <a:rPr lang="en-US" altLang="ko-KR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개발환경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3665" y="419100"/>
            <a:ext cx="12172950" cy="674281"/>
            <a:chOff x="873665" y="2247900"/>
            <a:chExt cx="12172950" cy="674281"/>
          </a:xfrm>
        </p:grpSpPr>
        <p:sp>
          <p:nvSpPr>
            <p:cNvPr id="49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143000" y="2247900"/>
              <a:ext cx="2254379" cy="490574"/>
              <a:chOff x="4396018" y="294903"/>
              <a:chExt cx="1502919" cy="327049"/>
            </a:xfrm>
          </p:grpSpPr>
          <p:sp>
            <p:nvSpPr>
              <p:cNvPr id="75" name="Freeform 25"/>
              <p:cNvSpPr/>
              <p:nvPr/>
            </p:nvSpPr>
            <p:spPr>
              <a:xfrm>
                <a:off x="4396018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27"/>
              <p:cNvSpPr txBox="1"/>
              <p:nvPr/>
            </p:nvSpPr>
            <p:spPr>
              <a:xfrm>
                <a:off x="4494677" y="355834"/>
                <a:ext cx="1248656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17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17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1" name="Group 33"/>
            <p:cNvGrpSpPr/>
            <p:nvPr/>
          </p:nvGrpSpPr>
          <p:grpSpPr>
            <a:xfrm>
              <a:off x="9100361" y="2324246"/>
              <a:ext cx="1532502" cy="335273"/>
              <a:chOff x="0" y="-64754"/>
              <a:chExt cx="2761338" cy="485050"/>
            </a:xfrm>
          </p:grpSpPr>
          <p:grpSp>
            <p:nvGrpSpPr>
              <p:cNvPr id="71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73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4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72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2" name="Group 38"/>
            <p:cNvGrpSpPr/>
            <p:nvPr/>
          </p:nvGrpSpPr>
          <p:grpSpPr>
            <a:xfrm>
              <a:off x="10882955" y="2324246"/>
              <a:ext cx="1515279" cy="335273"/>
              <a:chOff x="0" y="-64754"/>
              <a:chExt cx="2730305" cy="485050"/>
            </a:xfrm>
          </p:grpSpPr>
          <p:grpSp>
            <p:nvGrpSpPr>
              <p:cNvPr id="67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69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70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68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3" name="AutoShape 56"/>
            <p:cNvSpPr/>
            <p:nvPr/>
          </p:nvSpPr>
          <p:spPr>
            <a:xfrm>
              <a:off x="8853563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AutoShape 57"/>
            <p:cNvSpPr/>
            <p:nvPr/>
          </p:nvSpPr>
          <p:spPr>
            <a:xfrm>
              <a:off x="10636159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AutoShape 3"/>
            <p:cNvSpPr/>
            <p:nvPr/>
          </p:nvSpPr>
          <p:spPr>
            <a:xfrm>
              <a:off x="873665" y="2915036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6" name="Group 28"/>
            <p:cNvGrpSpPr/>
            <p:nvPr/>
          </p:nvGrpSpPr>
          <p:grpSpPr>
            <a:xfrm>
              <a:off x="7305526" y="2326364"/>
              <a:ext cx="1533674" cy="333652"/>
              <a:chOff x="-4608730" y="-75091"/>
              <a:chExt cx="2763450" cy="482705"/>
            </a:xfrm>
          </p:grpSpPr>
          <p:sp>
            <p:nvSpPr>
              <p:cNvPr id="65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57" name="Group 43"/>
            <p:cNvGrpSpPr/>
            <p:nvPr/>
          </p:nvGrpSpPr>
          <p:grpSpPr>
            <a:xfrm>
              <a:off x="3675935" y="2326362"/>
              <a:ext cx="1508001" cy="333653"/>
              <a:chOff x="-4568336" y="-61692"/>
              <a:chExt cx="2717189" cy="482707"/>
            </a:xfrm>
          </p:grpSpPr>
          <p:sp>
            <p:nvSpPr>
              <p:cNvPr id="63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58" name="AutoShape 53"/>
            <p:cNvSpPr/>
            <p:nvPr/>
          </p:nvSpPr>
          <p:spPr>
            <a:xfrm>
              <a:off x="5221062" y="2478338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AutoShape 54"/>
            <p:cNvSpPr/>
            <p:nvPr/>
          </p:nvSpPr>
          <p:spPr>
            <a:xfrm>
              <a:off x="3401370" y="2512913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0" name="AutoShape 55"/>
            <p:cNvSpPr/>
            <p:nvPr/>
          </p:nvSpPr>
          <p:spPr>
            <a:xfrm>
              <a:off x="7026651" y="2478338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Freeform 50"/>
            <p:cNvSpPr/>
            <p:nvPr/>
          </p:nvSpPr>
          <p:spPr>
            <a:xfrm>
              <a:off x="5461848" y="2326521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52"/>
            <p:cNvSpPr txBox="1"/>
            <p:nvPr/>
          </p:nvSpPr>
          <p:spPr>
            <a:xfrm>
              <a:off x="5609666" y="2433872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45178" y="4730282"/>
            <a:ext cx="759818" cy="75981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4285" b="-142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745157" y="5674780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45178" y="6000461"/>
            <a:ext cx="759818" cy="759815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745157" y="6886268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45178" y="7128381"/>
            <a:ext cx="759818" cy="75981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1111" b="-6111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745157" y="8097755"/>
            <a:ext cx="122256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745157" y="4463292"/>
            <a:ext cx="1222565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4000685" y="4953644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홍성욱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78806" y="6181912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권영재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00685" y="7494000"/>
            <a:ext cx="71493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4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신익환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78805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훈련생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007037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담당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899231" y="4903399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047315" y="3718199"/>
            <a:ext cx="1473638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9"/>
              </a:lnSpc>
            </a:pPr>
            <a:r>
              <a:rPr lang="en-US" sz="179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역할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076687" y="4929013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076687" y="6167148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076111" y="7500307"/>
            <a:ext cx="46263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9"/>
              </a:lnSpc>
            </a:pPr>
            <a:r>
              <a:rPr lang="en-US" sz="1649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99231" y="7479713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899231" y="617953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883807" y="4903399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연관분석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883807" y="617953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감성분석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607709" y="4903399"/>
            <a:ext cx="1151165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 &amp; ppt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607709" y="6179531"/>
            <a:ext cx="75334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 dirty="0" err="1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</a:t>
            </a:r>
            <a:endParaRPr lang="en-US" sz="1575" dirty="0">
              <a:solidFill>
                <a:srgbClr val="000000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9883807" y="7450301"/>
            <a:ext cx="1473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빈도분석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607710" y="7450301"/>
            <a:ext cx="16411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05"/>
              </a:lnSpc>
            </a:pPr>
            <a:r>
              <a:rPr lang="en-US" sz="1575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</a:p>
        </p:txBody>
      </p:sp>
      <p:grpSp>
        <p:nvGrpSpPr>
          <p:cNvPr id="233" name="그룹 232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234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236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7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8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277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 err="1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프로젝트팀</a:t>
            </a:r>
            <a:r>
              <a:rPr lang="en-US" altLang="ko-KR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구성 및 역할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877054" y="430619"/>
            <a:ext cx="12172950" cy="674281"/>
            <a:chOff x="873665" y="3482071"/>
            <a:chExt cx="12172950" cy="674281"/>
          </a:xfrm>
        </p:grpSpPr>
        <p:grpSp>
          <p:nvGrpSpPr>
            <p:cNvPr id="101" name="그룹 100"/>
            <p:cNvGrpSpPr/>
            <p:nvPr/>
          </p:nvGrpSpPr>
          <p:grpSpPr>
            <a:xfrm>
              <a:off x="2968413" y="3482071"/>
              <a:ext cx="2257766" cy="490574"/>
              <a:chOff x="4393760" y="294903"/>
              <a:chExt cx="1505178" cy="327049"/>
            </a:xfrm>
          </p:grpSpPr>
          <p:sp>
            <p:nvSpPr>
              <p:cNvPr id="127" name="Freeform 25"/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8" name="TextBox 27"/>
              <p:cNvSpPr txBox="1"/>
              <p:nvPr/>
            </p:nvSpPr>
            <p:spPr>
              <a:xfrm>
                <a:off x="4393760" y="335722"/>
                <a:ext cx="1493190" cy="18342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6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16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16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2" name="Group 33"/>
            <p:cNvGrpSpPr/>
            <p:nvPr/>
          </p:nvGrpSpPr>
          <p:grpSpPr>
            <a:xfrm>
              <a:off x="9100361" y="3558417"/>
              <a:ext cx="1532502" cy="335273"/>
              <a:chOff x="0" y="-64754"/>
              <a:chExt cx="2761338" cy="485050"/>
            </a:xfrm>
          </p:grpSpPr>
          <p:grpSp>
            <p:nvGrpSpPr>
              <p:cNvPr id="123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125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6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4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3" name="Group 38"/>
            <p:cNvGrpSpPr/>
            <p:nvPr/>
          </p:nvGrpSpPr>
          <p:grpSpPr>
            <a:xfrm>
              <a:off x="10882955" y="3558417"/>
              <a:ext cx="1515279" cy="335273"/>
              <a:chOff x="0" y="-64754"/>
              <a:chExt cx="2730305" cy="485050"/>
            </a:xfrm>
          </p:grpSpPr>
          <p:grpSp>
            <p:nvGrpSpPr>
              <p:cNvPr id="119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121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22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120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4" name="AutoShape 56"/>
            <p:cNvSpPr/>
            <p:nvPr/>
          </p:nvSpPr>
          <p:spPr>
            <a:xfrm>
              <a:off x="8853563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5" name="AutoShape 57"/>
            <p:cNvSpPr/>
            <p:nvPr/>
          </p:nvSpPr>
          <p:spPr>
            <a:xfrm>
              <a:off x="10636159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AutoShape 3"/>
            <p:cNvSpPr/>
            <p:nvPr/>
          </p:nvSpPr>
          <p:spPr>
            <a:xfrm>
              <a:off x="873665" y="4149207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07" name="Group 28"/>
            <p:cNvGrpSpPr/>
            <p:nvPr/>
          </p:nvGrpSpPr>
          <p:grpSpPr>
            <a:xfrm>
              <a:off x="7305526" y="3560535"/>
              <a:ext cx="1533674" cy="333652"/>
              <a:chOff x="-4608730" y="-75091"/>
              <a:chExt cx="2763450" cy="482705"/>
            </a:xfrm>
          </p:grpSpPr>
          <p:sp>
            <p:nvSpPr>
              <p:cNvPr id="116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7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08" name="Group 43"/>
            <p:cNvGrpSpPr/>
            <p:nvPr/>
          </p:nvGrpSpPr>
          <p:grpSpPr>
            <a:xfrm>
              <a:off x="1219200" y="3560533"/>
              <a:ext cx="1508001" cy="333653"/>
              <a:chOff x="-4568336" y="-61692"/>
              <a:chExt cx="2717189" cy="482707"/>
            </a:xfrm>
          </p:grpSpPr>
          <p:sp>
            <p:nvSpPr>
              <p:cNvPr id="114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09" name="AutoShape 53"/>
            <p:cNvSpPr/>
            <p:nvPr/>
          </p:nvSpPr>
          <p:spPr>
            <a:xfrm>
              <a:off x="5221062" y="3712509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0" name="AutoShape 54"/>
            <p:cNvSpPr/>
            <p:nvPr/>
          </p:nvSpPr>
          <p:spPr>
            <a:xfrm>
              <a:off x="2728297" y="3747084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1" name="AutoShape 55"/>
            <p:cNvSpPr/>
            <p:nvPr/>
          </p:nvSpPr>
          <p:spPr>
            <a:xfrm>
              <a:off x="7026651" y="3712509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Freeform 50"/>
            <p:cNvSpPr/>
            <p:nvPr/>
          </p:nvSpPr>
          <p:spPr>
            <a:xfrm>
              <a:off x="5461848" y="3560692"/>
              <a:ext cx="1551312" cy="333651"/>
            </a:xfrm>
            <a:custGeom>
              <a:avLst/>
              <a:gdLst/>
              <a:ahLst/>
              <a:cxnLst/>
              <a:rect l="l" t="t" r="r" b="b"/>
              <a:pathLst>
                <a:path w="6546479" h="954022">
                  <a:moveTo>
                    <a:pt x="6453770" y="954022"/>
                  </a:moveTo>
                  <a:lnTo>
                    <a:pt x="92710" y="954022"/>
                  </a:lnTo>
                  <a:cubicBezTo>
                    <a:pt x="41910" y="954022"/>
                    <a:pt x="0" y="912112"/>
                    <a:pt x="0" y="8613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60042"/>
                  </a:lnTo>
                  <a:cubicBezTo>
                    <a:pt x="6546479" y="912112"/>
                    <a:pt x="6504570" y="954022"/>
                    <a:pt x="6453770" y="954022"/>
                  </a:cubicBez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3" name="TextBox 52"/>
            <p:cNvSpPr txBox="1"/>
            <p:nvPr/>
          </p:nvSpPr>
          <p:spPr>
            <a:xfrm>
              <a:off x="5609666" y="3668043"/>
              <a:ext cx="1268996" cy="1579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75"/>
                </a:lnSpc>
              </a:pPr>
              <a:r>
                <a: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03. </a:t>
              </a:r>
              <a:r>
                <a:rPr lang="ko-KR" alt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수행절차 및 방법</a:t>
              </a:r>
              <a:endParaRPr lang="en-US" sz="839" spc="83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6200000">
            <a:off x="6777579" y="3735343"/>
            <a:ext cx="816663" cy="9292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 rot="16200000">
            <a:off x="5251692" y="3739696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 rot="16200000">
            <a:off x="3720970" y="3739767"/>
            <a:ext cx="816663" cy="23396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025899" y="3589588"/>
            <a:ext cx="72126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28"/>
              </a:lnSpc>
              <a:spcBef>
                <a:spcPct val="0"/>
              </a:spcBef>
            </a:pPr>
            <a:r>
              <a:rPr lang="en-US" sz="1649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Tasks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91315" y="3589588"/>
            <a:ext cx="141515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08.07~08.11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98603" y="3589588"/>
            <a:ext cx="1436520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08.14~08.18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0872" y="3601064"/>
            <a:ext cx="147757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08.21~08.25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8031" y="5156913"/>
            <a:ext cx="957250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8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3617" y="5858533"/>
            <a:ext cx="112166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37510" y="6557955"/>
            <a:ext cx="101777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8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데이터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10350" y="7244430"/>
            <a:ext cx="644931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시각화</a:t>
            </a:r>
          </a:p>
        </p:txBody>
      </p:sp>
      <p:sp>
        <p:nvSpPr>
          <p:cNvPr id="20" name="AutoShape 20"/>
          <p:cNvSpPr/>
          <p:nvPr/>
        </p:nvSpPr>
        <p:spPr>
          <a:xfrm>
            <a:off x="4241348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4523714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4806080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5088446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" name="AutoShape 24"/>
          <p:cNvSpPr/>
          <p:nvPr/>
        </p:nvSpPr>
        <p:spPr>
          <a:xfrm>
            <a:off x="5370812" y="4283355"/>
            <a:ext cx="219841" cy="614074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" name="AutoShape 25"/>
          <p:cNvSpPr/>
          <p:nvPr/>
        </p:nvSpPr>
        <p:spPr>
          <a:xfrm>
            <a:off x="5750332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6"/>
          <p:cNvSpPr/>
          <p:nvPr/>
        </p:nvSpPr>
        <p:spPr>
          <a:xfrm>
            <a:off x="6032697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7" name="AutoShape 27"/>
          <p:cNvSpPr/>
          <p:nvPr/>
        </p:nvSpPr>
        <p:spPr>
          <a:xfrm>
            <a:off x="631506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8" name="AutoShape 28"/>
          <p:cNvSpPr/>
          <p:nvPr/>
        </p:nvSpPr>
        <p:spPr>
          <a:xfrm>
            <a:off x="659742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>
            <a:off x="6879794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>
            <a:off x="7302864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>
            <a:off x="758522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7867595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8149962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8432327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4246376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8" name="AutoShape 38"/>
          <p:cNvSpPr/>
          <p:nvPr/>
        </p:nvSpPr>
        <p:spPr>
          <a:xfrm>
            <a:off x="4528742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9" name="AutoShape 39"/>
          <p:cNvSpPr/>
          <p:nvPr/>
        </p:nvSpPr>
        <p:spPr>
          <a:xfrm>
            <a:off x="4811108" y="5008674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>
            <a:off x="5755360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>
            <a:off x="6037725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6320091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3" name="AutoShape 43"/>
          <p:cNvSpPr/>
          <p:nvPr/>
        </p:nvSpPr>
        <p:spPr>
          <a:xfrm>
            <a:off x="6602458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4" name="AutoShape 44"/>
          <p:cNvSpPr/>
          <p:nvPr/>
        </p:nvSpPr>
        <p:spPr>
          <a:xfrm>
            <a:off x="6884823" y="5008674"/>
            <a:ext cx="219841" cy="614074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5" name="AutoShape 45"/>
          <p:cNvSpPr/>
          <p:nvPr/>
        </p:nvSpPr>
        <p:spPr>
          <a:xfrm>
            <a:off x="7307891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46"/>
          <p:cNvSpPr/>
          <p:nvPr/>
        </p:nvSpPr>
        <p:spPr>
          <a:xfrm>
            <a:off x="7590257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7" name="AutoShape 47"/>
          <p:cNvSpPr/>
          <p:nvPr/>
        </p:nvSpPr>
        <p:spPr>
          <a:xfrm>
            <a:off x="787262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8" name="AutoShape 48"/>
          <p:cNvSpPr/>
          <p:nvPr/>
        </p:nvSpPr>
        <p:spPr>
          <a:xfrm>
            <a:off x="815498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9" name="AutoShape 49"/>
          <p:cNvSpPr/>
          <p:nvPr/>
        </p:nvSpPr>
        <p:spPr>
          <a:xfrm>
            <a:off x="8437354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5" name="AutoShape 55"/>
          <p:cNvSpPr/>
          <p:nvPr/>
        </p:nvSpPr>
        <p:spPr>
          <a:xfrm>
            <a:off x="4246376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6" name="AutoShape 56"/>
          <p:cNvSpPr/>
          <p:nvPr/>
        </p:nvSpPr>
        <p:spPr>
          <a:xfrm>
            <a:off x="4811108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7" name="AutoShape 57"/>
          <p:cNvSpPr/>
          <p:nvPr/>
        </p:nvSpPr>
        <p:spPr>
          <a:xfrm>
            <a:off x="5093474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8" name="AutoShape 58"/>
          <p:cNvSpPr/>
          <p:nvPr/>
        </p:nvSpPr>
        <p:spPr>
          <a:xfrm>
            <a:off x="5375839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59" name="AutoShape 59"/>
          <p:cNvSpPr/>
          <p:nvPr/>
        </p:nvSpPr>
        <p:spPr>
          <a:xfrm>
            <a:off x="6037725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0" name="AutoShape 60"/>
          <p:cNvSpPr/>
          <p:nvPr/>
        </p:nvSpPr>
        <p:spPr>
          <a:xfrm>
            <a:off x="6320091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1" name="AutoShape 61"/>
          <p:cNvSpPr/>
          <p:nvPr/>
        </p:nvSpPr>
        <p:spPr>
          <a:xfrm>
            <a:off x="6602458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2" name="AutoShape 62"/>
          <p:cNvSpPr/>
          <p:nvPr/>
        </p:nvSpPr>
        <p:spPr>
          <a:xfrm>
            <a:off x="6884823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3" name="AutoShape 63"/>
          <p:cNvSpPr/>
          <p:nvPr/>
        </p:nvSpPr>
        <p:spPr>
          <a:xfrm>
            <a:off x="7307891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4" name="AutoShape 64"/>
          <p:cNvSpPr/>
          <p:nvPr/>
        </p:nvSpPr>
        <p:spPr>
          <a:xfrm>
            <a:off x="7590257" y="5708098"/>
            <a:ext cx="219841" cy="614074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5" name="AutoShape 65"/>
          <p:cNvSpPr/>
          <p:nvPr/>
        </p:nvSpPr>
        <p:spPr>
          <a:xfrm>
            <a:off x="787262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6" name="AutoShape 66"/>
          <p:cNvSpPr/>
          <p:nvPr/>
        </p:nvSpPr>
        <p:spPr>
          <a:xfrm>
            <a:off x="815498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67" name="AutoShape 67"/>
          <p:cNvSpPr/>
          <p:nvPr/>
        </p:nvSpPr>
        <p:spPr>
          <a:xfrm>
            <a:off x="843735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3" name="AutoShape 73"/>
          <p:cNvSpPr/>
          <p:nvPr/>
        </p:nvSpPr>
        <p:spPr>
          <a:xfrm>
            <a:off x="424637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4" name="AutoShape 74"/>
          <p:cNvSpPr/>
          <p:nvPr/>
        </p:nvSpPr>
        <p:spPr>
          <a:xfrm>
            <a:off x="4528742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5" name="AutoShape 75"/>
          <p:cNvSpPr/>
          <p:nvPr/>
        </p:nvSpPr>
        <p:spPr>
          <a:xfrm>
            <a:off x="4811108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6" name="AutoShape 76"/>
          <p:cNvSpPr/>
          <p:nvPr/>
        </p:nvSpPr>
        <p:spPr>
          <a:xfrm>
            <a:off x="5755360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7" name="AutoShape 77"/>
          <p:cNvSpPr/>
          <p:nvPr/>
        </p:nvSpPr>
        <p:spPr>
          <a:xfrm>
            <a:off x="6037725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8" name="AutoShape 78"/>
          <p:cNvSpPr/>
          <p:nvPr/>
        </p:nvSpPr>
        <p:spPr>
          <a:xfrm>
            <a:off x="6320091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9" name="AutoShape 79"/>
          <p:cNvSpPr/>
          <p:nvPr/>
        </p:nvSpPr>
        <p:spPr>
          <a:xfrm>
            <a:off x="7307891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0" name="AutoShape 80"/>
          <p:cNvSpPr/>
          <p:nvPr/>
        </p:nvSpPr>
        <p:spPr>
          <a:xfrm>
            <a:off x="7590257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1" name="AutoShape 81"/>
          <p:cNvSpPr/>
          <p:nvPr/>
        </p:nvSpPr>
        <p:spPr>
          <a:xfrm>
            <a:off x="7872623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2" name="AutoShape 82"/>
          <p:cNvSpPr/>
          <p:nvPr/>
        </p:nvSpPr>
        <p:spPr>
          <a:xfrm>
            <a:off x="8154989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3" name="AutoShape 83"/>
          <p:cNvSpPr/>
          <p:nvPr/>
        </p:nvSpPr>
        <p:spPr>
          <a:xfrm>
            <a:off x="8437354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89" name="AutoShape 89"/>
          <p:cNvSpPr/>
          <p:nvPr/>
        </p:nvSpPr>
        <p:spPr>
          <a:xfrm>
            <a:off x="4246376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0" name="AutoShape 90"/>
          <p:cNvSpPr/>
          <p:nvPr/>
        </p:nvSpPr>
        <p:spPr>
          <a:xfrm>
            <a:off x="4528742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1" name="AutoShape 91"/>
          <p:cNvSpPr/>
          <p:nvPr/>
        </p:nvSpPr>
        <p:spPr>
          <a:xfrm>
            <a:off x="4811108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2" name="AutoShape 92"/>
          <p:cNvSpPr/>
          <p:nvPr/>
        </p:nvSpPr>
        <p:spPr>
          <a:xfrm>
            <a:off x="5093474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3" name="AutoShape 93"/>
          <p:cNvSpPr/>
          <p:nvPr/>
        </p:nvSpPr>
        <p:spPr>
          <a:xfrm>
            <a:off x="5375839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4" name="AutoShape 94"/>
          <p:cNvSpPr/>
          <p:nvPr/>
        </p:nvSpPr>
        <p:spPr>
          <a:xfrm>
            <a:off x="5755360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5" name="AutoShape 95"/>
          <p:cNvSpPr/>
          <p:nvPr/>
        </p:nvSpPr>
        <p:spPr>
          <a:xfrm>
            <a:off x="6037725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6" name="AutoShape 96"/>
          <p:cNvSpPr/>
          <p:nvPr/>
        </p:nvSpPr>
        <p:spPr>
          <a:xfrm>
            <a:off x="6320091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7" name="AutoShape 97"/>
          <p:cNvSpPr/>
          <p:nvPr/>
        </p:nvSpPr>
        <p:spPr>
          <a:xfrm>
            <a:off x="6602458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8" name="AutoShape 98"/>
          <p:cNvSpPr/>
          <p:nvPr/>
        </p:nvSpPr>
        <p:spPr>
          <a:xfrm>
            <a:off x="6884823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9" name="AutoShape 99"/>
          <p:cNvSpPr/>
          <p:nvPr/>
        </p:nvSpPr>
        <p:spPr>
          <a:xfrm>
            <a:off x="7307891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0" name="AutoShape 100"/>
          <p:cNvSpPr/>
          <p:nvPr/>
        </p:nvSpPr>
        <p:spPr>
          <a:xfrm>
            <a:off x="7590257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1" name="AutoShape 101"/>
          <p:cNvSpPr/>
          <p:nvPr/>
        </p:nvSpPr>
        <p:spPr>
          <a:xfrm>
            <a:off x="7872623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2" name="AutoShape 102"/>
          <p:cNvSpPr/>
          <p:nvPr/>
        </p:nvSpPr>
        <p:spPr>
          <a:xfrm>
            <a:off x="8154989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3" name="AutoShape 103"/>
          <p:cNvSpPr/>
          <p:nvPr/>
        </p:nvSpPr>
        <p:spPr>
          <a:xfrm>
            <a:off x="8437354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5" name="AutoShape 105"/>
          <p:cNvSpPr/>
          <p:nvPr/>
        </p:nvSpPr>
        <p:spPr>
          <a:xfrm rot="16200000">
            <a:off x="8349198" y="3745446"/>
            <a:ext cx="816663" cy="12038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6" name="AutoShape 106"/>
          <p:cNvSpPr/>
          <p:nvPr/>
        </p:nvSpPr>
        <p:spPr>
          <a:xfrm>
            <a:off x="886084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7" name="AutoShape 107"/>
          <p:cNvSpPr/>
          <p:nvPr/>
        </p:nvSpPr>
        <p:spPr>
          <a:xfrm>
            <a:off x="9143210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8" name="AutoShape 108"/>
          <p:cNvSpPr/>
          <p:nvPr/>
        </p:nvSpPr>
        <p:spPr>
          <a:xfrm>
            <a:off x="9425576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9" name="AutoShape 109"/>
          <p:cNvSpPr/>
          <p:nvPr/>
        </p:nvSpPr>
        <p:spPr>
          <a:xfrm>
            <a:off x="9707941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0" name="AutoShape 110"/>
          <p:cNvSpPr/>
          <p:nvPr/>
        </p:nvSpPr>
        <p:spPr>
          <a:xfrm>
            <a:off x="9990308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1" name="AutoShape 111"/>
          <p:cNvSpPr/>
          <p:nvPr/>
        </p:nvSpPr>
        <p:spPr>
          <a:xfrm>
            <a:off x="8865872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2" name="AutoShape 112"/>
          <p:cNvSpPr/>
          <p:nvPr/>
        </p:nvSpPr>
        <p:spPr>
          <a:xfrm>
            <a:off x="9148238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3" name="AutoShape 113"/>
          <p:cNvSpPr/>
          <p:nvPr/>
        </p:nvSpPr>
        <p:spPr>
          <a:xfrm>
            <a:off x="943060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4" name="AutoShape 114"/>
          <p:cNvSpPr/>
          <p:nvPr/>
        </p:nvSpPr>
        <p:spPr>
          <a:xfrm>
            <a:off x="971296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5" name="AutoShape 115"/>
          <p:cNvSpPr/>
          <p:nvPr/>
        </p:nvSpPr>
        <p:spPr>
          <a:xfrm>
            <a:off x="9995335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6" name="AutoShape 116"/>
          <p:cNvSpPr/>
          <p:nvPr/>
        </p:nvSpPr>
        <p:spPr>
          <a:xfrm>
            <a:off x="8865872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7" name="AutoShape 117"/>
          <p:cNvSpPr/>
          <p:nvPr/>
        </p:nvSpPr>
        <p:spPr>
          <a:xfrm>
            <a:off x="9148238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8" name="AutoShape 118"/>
          <p:cNvSpPr/>
          <p:nvPr/>
        </p:nvSpPr>
        <p:spPr>
          <a:xfrm>
            <a:off x="943060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19" name="AutoShape 119"/>
          <p:cNvSpPr/>
          <p:nvPr/>
        </p:nvSpPr>
        <p:spPr>
          <a:xfrm>
            <a:off x="971296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0" name="AutoShape 120"/>
          <p:cNvSpPr/>
          <p:nvPr/>
        </p:nvSpPr>
        <p:spPr>
          <a:xfrm>
            <a:off x="9995335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1" name="AutoShape 121"/>
          <p:cNvSpPr/>
          <p:nvPr/>
        </p:nvSpPr>
        <p:spPr>
          <a:xfrm>
            <a:off x="8865872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2" name="AutoShape 122"/>
          <p:cNvSpPr/>
          <p:nvPr/>
        </p:nvSpPr>
        <p:spPr>
          <a:xfrm>
            <a:off x="9148238" y="6407521"/>
            <a:ext cx="219841" cy="614074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3" name="AutoShape 123"/>
          <p:cNvSpPr/>
          <p:nvPr/>
        </p:nvSpPr>
        <p:spPr>
          <a:xfrm>
            <a:off x="9430603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4" name="AutoShape 124"/>
          <p:cNvSpPr/>
          <p:nvPr/>
        </p:nvSpPr>
        <p:spPr>
          <a:xfrm>
            <a:off x="971296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5" name="AutoShape 125"/>
          <p:cNvSpPr/>
          <p:nvPr/>
        </p:nvSpPr>
        <p:spPr>
          <a:xfrm>
            <a:off x="9995335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6" name="AutoShape 126"/>
          <p:cNvSpPr/>
          <p:nvPr/>
        </p:nvSpPr>
        <p:spPr>
          <a:xfrm>
            <a:off x="8865872" y="7093995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7" name="AutoShape 127"/>
          <p:cNvSpPr/>
          <p:nvPr/>
        </p:nvSpPr>
        <p:spPr>
          <a:xfrm>
            <a:off x="9148238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8" name="AutoShape 128"/>
          <p:cNvSpPr/>
          <p:nvPr/>
        </p:nvSpPr>
        <p:spPr>
          <a:xfrm>
            <a:off x="9430603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9" name="AutoShape 129"/>
          <p:cNvSpPr/>
          <p:nvPr/>
        </p:nvSpPr>
        <p:spPr>
          <a:xfrm>
            <a:off x="9712969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0" name="AutoShape 130"/>
          <p:cNvSpPr/>
          <p:nvPr/>
        </p:nvSpPr>
        <p:spPr>
          <a:xfrm>
            <a:off x="9995335" y="7093995"/>
            <a:ext cx="219841" cy="61407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31" name="TextBox 131"/>
          <p:cNvSpPr txBox="1"/>
          <p:nvPr/>
        </p:nvSpPr>
        <p:spPr>
          <a:xfrm>
            <a:off x="8813863" y="3594409"/>
            <a:ext cx="138816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08.28~09.01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2904162" y="4433790"/>
            <a:ext cx="867049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350" spc="67" dirty="0" err="1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사전</a:t>
            </a:r>
            <a:r>
              <a:rPr lang="en-US" sz="1350" spc="67" dirty="0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sz="1350" spc="67" dirty="0" err="1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기획</a:t>
            </a:r>
            <a:endParaRPr lang="en-US" sz="1350" spc="67" dirty="0">
              <a:solidFill>
                <a:srgbClr val="191919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70" name="AutoShape 170"/>
          <p:cNvSpPr/>
          <p:nvPr/>
        </p:nvSpPr>
        <p:spPr>
          <a:xfrm>
            <a:off x="913929" y="3316601"/>
            <a:ext cx="10973272" cy="816663"/>
          </a:xfrm>
          <a:prstGeom prst="rect">
            <a:avLst/>
          </a:prstGeom>
          <a:solidFill>
            <a:srgbClr val="191919">
              <a:alpha val="2745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1" name="AutoShape 171"/>
          <p:cNvSpPr/>
          <p:nvPr/>
        </p:nvSpPr>
        <p:spPr>
          <a:xfrm rot="16200000">
            <a:off x="9848595" y="3739696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2" name="TextBox 172"/>
          <p:cNvSpPr txBox="1"/>
          <p:nvPr/>
        </p:nvSpPr>
        <p:spPr>
          <a:xfrm>
            <a:off x="10346635" y="3589588"/>
            <a:ext cx="1388165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  <a:spcBef>
                <a:spcPct val="0"/>
              </a:spcBef>
            </a:pPr>
            <a:r>
              <a:rPr lang="en-US" sz="1650" spc="64" dirty="0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09.04~09.08</a:t>
            </a:r>
          </a:p>
        </p:txBody>
      </p:sp>
      <p:sp>
        <p:nvSpPr>
          <p:cNvPr id="173" name="AutoShape 173"/>
          <p:cNvSpPr/>
          <p:nvPr/>
        </p:nvSpPr>
        <p:spPr>
          <a:xfrm>
            <a:off x="10352843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4" name="AutoShape 174"/>
          <p:cNvSpPr/>
          <p:nvPr/>
        </p:nvSpPr>
        <p:spPr>
          <a:xfrm>
            <a:off x="10635209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5" name="AutoShape 175"/>
          <p:cNvSpPr/>
          <p:nvPr/>
        </p:nvSpPr>
        <p:spPr>
          <a:xfrm>
            <a:off x="10917575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6" name="AutoShape 176"/>
          <p:cNvSpPr/>
          <p:nvPr/>
        </p:nvSpPr>
        <p:spPr>
          <a:xfrm>
            <a:off x="11199941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7" name="AutoShape 177"/>
          <p:cNvSpPr/>
          <p:nvPr/>
        </p:nvSpPr>
        <p:spPr>
          <a:xfrm>
            <a:off x="11482308" y="428335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8" name="AutoShape 178"/>
          <p:cNvSpPr/>
          <p:nvPr/>
        </p:nvSpPr>
        <p:spPr>
          <a:xfrm>
            <a:off x="10357871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79" name="AutoShape 179"/>
          <p:cNvSpPr/>
          <p:nvPr/>
        </p:nvSpPr>
        <p:spPr>
          <a:xfrm>
            <a:off x="10640236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0" name="AutoShape 180"/>
          <p:cNvSpPr/>
          <p:nvPr/>
        </p:nvSpPr>
        <p:spPr>
          <a:xfrm>
            <a:off x="10922603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1" name="AutoShape 181"/>
          <p:cNvSpPr/>
          <p:nvPr/>
        </p:nvSpPr>
        <p:spPr>
          <a:xfrm>
            <a:off x="11204969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2" name="AutoShape 182"/>
          <p:cNvSpPr/>
          <p:nvPr/>
        </p:nvSpPr>
        <p:spPr>
          <a:xfrm>
            <a:off x="11487335" y="5008674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3" name="AutoShape 183"/>
          <p:cNvSpPr/>
          <p:nvPr/>
        </p:nvSpPr>
        <p:spPr>
          <a:xfrm>
            <a:off x="10357871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4" name="AutoShape 184"/>
          <p:cNvSpPr/>
          <p:nvPr/>
        </p:nvSpPr>
        <p:spPr>
          <a:xfrm>
            <a:off x="1069773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5" name="AutoShape 185"/>
          <p:cNvSpPr/>
          <p:nvPr/>
        </p:nvSpPr>
        <p:spPr>
          <a:xfrm>
            <a:off x="10922603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6" name="AutoShape 186"/>
          <p:cNvSpPr/>
          <p:nvPr/>
        </p:nvSpPr>
        <p:spPr>
          <a:xfrm>
            <a:off x="11204969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7" name="AutoShape 187"/>
          <p:cNvSpPr/>
          <p:nvPr/>
        </p:nvSpPr>
        <p:spPr>
          <a:xfrm>
            <a:off x="11487335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8" name="AutoShape 188"/>
          <p:cNvSpPr/>
          <p:nvPr/>
        </p:nvSpPr>
        <p:spPr>
          <a:xfrm>
            <a:off x="10357871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89" name="AutoShape 189"/>
          <p:cNvSpPr/>
          <p:nvPr/>
        </p:nvSpPr>
        <p:spPr>
          <a:xfrm>
            <a:off x="1064023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0" name="AutoShape 190"/>
          <p:cNvSpPr/>
          <p:nvPr/>
        </p:nvSpPr>
        <p:spPr>
          <a:xfrm>
            <a:off x="10922603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1" name="AutoShape 191"/>
          <p:cNvSpPr/>
          <p:nvPr/>
        </p:nvSpPr>
        <p:spPr>
          <a:xfrm>
            <a:off x="1120496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2" name="AutoShape 192"/>
          <p:cNvSpPr/>
          <p:nvPr/>
        </p:nvSpPr>
        <p:spPr>
          <a:xfrm>
            <a:off x="11487335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3" name="AutoShape 193"/>
          <p:cNvSpPr/>
          <p:nvPr/>
        </p:nvSpPr>
        <p:spPr>
          <a:xfrm>
            <a:off x="10357871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4" name="AutoShape 194"/>
          <p:cNvSpPr/>
          <p:nvPr/>
        </p:nvSpPr>
        <p:spPr>
          <a:xfrm>
            <a:off x="10640236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5" name="AutoShape 195"/>
          <p:cNvSpPr/>
          <p:nvPr/>
        </p:nvSpPr>
        <p:spPr>
          <a:xfrm>
            <a:off x="10922603" y="709399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6" name="AutoShape 196"/>
          <p:cNvSpPr/>
          <p:nvPr/>
        </p:nvSpPr>
        <p:spPr>
          <a:xfrm>
            <a:off x="11204969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97" name="AutoShape 197"/>
          <p:cNvSpPr/>
          <p:nvPr/>
        </p:nvSpPr>
        <p:spPr>
          <a:xfrm>
            <a:off x="11487335" y="7093995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3" name="AutoShape 203"/>
          <p:cNvSpPr/>
          <p:nvPr/>
        </p:nvSpPr>
        <p:spPr>
          <a:xfrm>
            <a:off x="5088446" y="500908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4" name="AutoShape 204"/>
          <p:cNvSpPr/>
          <p:nvPr/>
        </p:nvSpPr>
        <p:spPr>
          <a:xfrm>
            <a:off x="5370812" y="4995726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5" name="AutoShape 205"/>
          <p:cNvSpPr/>
          <p:nvPr/>
        </p:nvSpPr>
        <p:spPr>
          <a:xfrm>
            <a:off x="4523714" y="5708098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6" name="AutoShape 206"/>
          <p:cNvSpPr/>
          <p:nvPr/>
        </p:nvSpPr>
        <p:spPr>
          <a:xfrm>
            <a:off x="5750332" y="5708098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7" name="AutoShape 207"/>
          <p:cNvSpPr/>
          <p:nvPr/>
        </p:nvSpPr>
        <p:spPr>
          <a:xfrm>
            <a:off x="5088446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8" name="AutoShape 208"/>
          <p:cNvSpPr/>
          <p:nvPr/>
        </p:nvSpPr>
        <p:spPr>
          <a:xfrm>
            <a:off x="5375839" y="6407521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09" name="AutoShape 209"/>
          <p:cNvSpPr/>
          <p:nvPr/>
        </p:nvSpPr>
        <p:spPr>
          <a:xfrm>
            <a:off x="6597429" y="6407115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0" name="AutoShape 210"/>
          <p:cNvSpPr/>
          <p:nvPr/>
        </p:nvSpPr>
        <p:spPr>
          <a:xfrm>
            <a:off x="6884823" y="6407521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11" name="AutoShape 211"/>
          <p:cNvSpPr/>
          <p:nvPr/>
        </p:nvSpPr>
        <p:spPr>
          <a:xfrm rot="16200000">
            <a:off x="11335772" y="3728219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3" name="AutoShape 243"/>
          <p:cNvSpPr/>
          <p:nvPr/>
        </p:nvSpPr>
        <p:spPr>
          <a:xfrm>
            <a:off x="4246376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4" name="AutoShape 244"/>
          <p:cNvSpPr/>
          <p:nvPr/>
        </p:nvSpPr>
        <p:spPr>
          <a:xfrm>
            <a:off x="4528742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5" name="AutoShape 245"/>
          <p:cNvSpPr/>
          <p:nvPr/>
        </p:nvSpPr>
        <p:spPr>
          <a:xfrm>
            <a:off x="4811108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6" name="AutoShape 246"/>
          <p:cNvSpPr/>
          <p:nvPr/>
        </p:nvSpPr>
        <p:spPr>
          <a:xfrm>
            <a:off x="5093474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7" name="AutoShape 247"/>
          <p:cNvSpPr/>
          <p:nvPr/>
        </p:nvSpPr>
        <p:spPr>
          <a:xfrm>
            <a:off x="5375839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8" name="AutoShape 248"/>
          <p:cNvSpPr/>
          <p:nvPr/>
        </p:nvSpPr>
        <p:spPr>
          <a:xfrm>
            <a:off x="5755360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49" name="AutoShape 249"/>
          <p:cNvSpPr/>
          <p:nvPr/>
        </p:nvSpPr>
        <p:spPr>
          <a:xfrm>
            <a:off x="6037725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0" name="AutoShape 250"/>
          <p:cNvSpPr/>
          <p:nvPr/>
        </p:nvSpPr>
        <p:spPr>
          <a:xfrm>
            <a:off x="6320091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1" name="AutoShape 251"/>
          <p:cNvSpPr/>
          <p:nvPr/>
        </p:nvSpPr>
        <p:spPr>
          <a:xfrm>
            <a:off x="6602458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2" name="AutoShape 252"/>
          <p:cNvSpPr/>
          <p:nvPr/>
        </p:nvSpPr>
        <p:spPr>
          <a:xfrm>
            <a:off x="6884823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3" name="AutoShape 253"/>
          <p:cNvSpPr/>
          <p:nvPr/>
        </p:nvSpPr>
        <p:spPr>
          <a:xfrm>
            <a:off x="7307891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4" name="AutoShape 254"/>
          <p:cNvSpPr/>
          <p:nvPr/>
        </p:nvSpPr>
        <p:spPr>
          <a:xfrm>
            <a:off x="7590257" y="7789840"/>
            <a:ext cx="219841" cy="614074"/>
          </a:xfrm>
          <a:prstGeom prst="rect">
            <a:avLst/>
          </a:prstGeom>
          <a:solidFill>
            <a:srgbClr val="F6F6F6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5" name="AutoShape 255"/>
          <p:cNvSpPr/>
          <p:nvPr/>
        </p:nvSpPr>
        <p:spPr>
          <a:xfrm>
            <a:off x="787262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6" name="AutoShape 256"/>
          <p:cNvSpPr/>
          <p:nvPr/>
        </p:nvSpPr>
        <p:spPr>
          <a:xfrm>
            <a:off x="8154989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7" name="AutoShape 257"/>
          <p:cNvSpPr/>
          <p:nvPr/>
        </p:nvSpPr>
        <p:spPr>
          <a:xfrm>
            <a:off x="8437354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8" name="AutoShape 258"/>
          <p:cNvSpPr/>
          <p:nvPr/>
        </p:nvSpPr>
        <p:spPr>
          <a:xfrm>
            <a:off x="8865872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59" name="AutoShape 259"/>
          <p:cNvSpPr/>
          <p:nvPr/>
        </p:nvSpPr>
        <p:spPr>
          <a:xfrm>
            <a:off x="9148238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0" name="AutoShape 260"/>
          <p:cNvSpPr/>
          <p:nvPr/>
        </p:nvSpPr>
        <p:spPr>
          <a:xfrm>
            <a:off x="943060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1" name="AutoShape 261"/>
          <p:cNvSpPr/>
          <p:nvPr/>
        </p:nvSpPr>
        <p:spPr>
          <a:xfrm>
            <a:off x="9712969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2" name="AutoShape 262"/>
          <p:cNvSpPr/>
          <p:nvPr/>
        </p:nvSpPr>
        <p:spPr>
          <a:xfrm>
            <a:off x="9995335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3" name="AutoShape 263"/>
          <p:cNvSpPr/>
          <p:nvPr/>
        </p:nvSpPr>
        <p:spPr>
          <a:xfrm>
            <a:off x="10357871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4" name="AutoShape 264"/>
          <p:cNvSpPr/>
          <p:nvPr/>
        </p:nvSpPr>
        <p:spPr>
          <a:xfrm>
            <a:off x="10640236" y="7789840"/>
            <a:ext cx="219841" cy="614074"/>
          </a:xfrm>
          <a:prstGeom prst="rect">
            <a:avLst/>
          </a:prstGeom>
          <a:solidFill>
            <a:srgbClr val="2F364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5" name="AutoShape 265"/>
          <p:cNvSpPr/>
          <p:nvPr/>
        </p:nvSpPr>
        <p:spPr>
          <a:xfrm>
            <a:off x="10922603" y="7789840"/>
            <a:ext cx="219841" cy="614074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6" name="AutoShape 266"/>
          <p:cNvSpPr/>
          <p:nvPr/>
        </p:nvSpPr>
        <p:spPr>
          <a:xfrm>
            <a:off x="11204969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67" name="AutoShape 267"/>
          <p:cNvSpPr/>
          <p:nvPr/>
        </p:nvSpPr>
        <p:spPr>
          <a:xfrm>
            <a:off x="11487335" y="7789840"/>
            <a:ext cx="219841" cy="614074"/>
          </a:xfrm>
          <a:prstGeom prst="rect">
            <a:avLst/>
          </a:prstGeom>
          <a:solidFill>
            <a:srgbClr val="191919">
              <a:alpha val="4706"/>
            </a:srgbClr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73" name="TextBox 273"/>
          <p:cNvSpPr txBox="1"/>
          <p:nvPr/>
        </p:nvSpPr>
        <p:spPr>
          <a:xfrm>
            <a:off x="2282784" y="7928295"/>
            <a:ext cx="1488428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350" spc="67">
                <a:solidFill>
                  <a:srgbClr val="191919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분석 보고서 작성</a:t>
            </a:r>
            <a:endParaRPr lang="en-US" sz="1350" spc="67" dirty="0">
              <a:solidFill>
                <a:srgbClr val="191919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310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11" name="그룹 310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312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3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4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315" name="TextBox 58"/>
          <p:cNvSpPr txBox="1"/>
          <p:nvPr/>
        </p:nvSpPr>
        <p:spPr>
          <a:xfrm>
            <a:off x="1064437" y="1845421"/>
            <a:ext cx="1082276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프로젝트 수행절차 및 방법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96" name="AutoShape 171"/>
          <p:cNvSpPr/>
          <p:nvPr/>
        </p:nvSpPr>
        <p:spPr>
          <a:xfrm rot="16200000">
            <a:off x="6787437" y="3732799"/>
            <a:ext cx="816663" cy="23539"/>
          </a:xfrm>
          <a:prstGeom prst="rect">
            <a:avLst/>
          </a:prstGeom>
          <a:solidFill>
            <a:srgbClr val="191919">
              <a:alpha val="8627"/>
            </a:srgbClr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212" name="그룹 211"/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213" name="AutoShape 55"/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4" name="그룹 213"/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239" name="Freeform 25"/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0" name="TextBox 27"/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5" name="Group 33"/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35" name="Group 34"/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37" name="Freeform 35"/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8" name="Freeform 36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36" name="TextBox 37"/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16" name="Group 38"/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1" name="Group 39"/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33" name="Freeform 40"/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4" name="Freeform 41"/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32" name="TextBox 42"/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7" name="AutoShape 56"/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8" name="AutoShape 57"/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9" name="AutoShape 3"/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0" name="Group 28"/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29" name="Freeform 30"/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0" name="TextBox 32"/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221" name="Group 43"/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227" name="Freeform 45"/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8" name="TextBox 47"/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22" name="AutoShape 53"/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3" name="AutoShape 54"/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225" name="Freeform 50"/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6" name="TextBox 52"/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44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64437" y="3319808"/>
            <a:ext cx="4650563" cy="5429808"/>
          </a:xfrm>
          <a:custGeom>
            <a:avLst/>
            <a:gdLst/>
            <a:ahLst/>
            <a:cxnLst/>
            <a:rect l="l" t="t" r="r" b="b"/>
            <a:pathLst>
              <a:path w="6204378" h="7716033">
                <a:moveTo>
                  <a:pt x="0" y="0"/>
                </a:moveTo>
                <a:lnTo>
                  <a:pt x="6204378" y="0"/>
                </a:lnTo>
                <a:lnTo>
                  <a:pt x="6204378" y="7716033"/>
                </a:lnTo>
                <a:lnTo>
                  <a:pt x="0" y="7716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95" t="-15067" r="-1330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6198261" y="3692038"/>
            <a:ext cx="7086484" cy="4702516"/>
            <a:chOff x="6313201" y="3482907"/>
            <a:chExt cx="6789397" cy="4381909"/>
          </a:xfrm>
        </p:grpSpPr>
        <p:sp>
          <p:nvSpPr>
            <p:cNvPr id="44" name="AutoShape 44"/>
            <p:cNvSpPr/>
            <p:nvPr/>
          </p:nvSpPr>
          <p:spPr>
            <a:xfrm>
              <a:off x="6313201" y="3482907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025326" y="7158060"/>
              <a:ext cx="5227924" cy="322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4.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꿀을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활용한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레시피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선호도</a:t>
              </a:r>
              <a:endParaRPr lang="en-US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991854" y="6056674"/>
              <a:ext cx="5885946" cy="322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3. </a:t>
              </a:r>
              <a:r>
                <a:rPr lang="ko-KR" alt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첨가물에 대한 선호도</a:t>
              </a:r>
              <a:endParaRPr lang="en-US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991855" y="4947942"/>
              <a:ext cx="5009021" cy="322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2.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제품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패키지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선호도</a:t>
              </a:r>
              <a:endParaRPr lang="en-US" altLang="ko-KR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48" name="AutoShape 48"/>
            <p:cNvSpPr/>
            <p:nvPr/>
          </p:nvSpPr>
          <p:spPr>
            <a:xfrm>
              <a:off x="6350526" y="4566668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" name="AutoShape 49"/>
            <p:cNvSpPr/>
            <p:nvPr/>
          </p:nvSpPr>
          <p:spPr>
            <a:xfrm>
              <a:off x="6350526" y="5661944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AutoShape 50"/>
            <p:cNvSpPr/>
            <p:nvPr/>
          </p:nvSpPr>
          <p:spPr>
            <a:xfrm>
              <a:off x="6350526" y="6778271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AutoShape 51"/>
            <p:cNvSpPr/>
            <p:nvPr/>
          </p:nvSpPr>
          <p:spPr>
            <a:xfrm>
              <a:off x="6350526" y="7864816"/>
              <a:ext cx="6752072" cy="0"/>
            </a:xfrm>
            <a:prstGeom prst="line">
              <a:avLst/>
            </a:prstGeom>
            <a:ln w="19050" cap="flat">
              <a:solidFill>
                <a:srgbClr val="20202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008759" y="3809526"/>
              <a:ext cx="3646574" cy="33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79"/>
                </a:lnSpc>
                <a:spcBef>
                  <a:spcPct val="0"/>
                </a:spcBef>
              </a:pPr>
              <a:r>
                <a:rPr lang="en-US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1.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제품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브랜딩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방향성</a:t>
              </a:r>
              <a:r>
                <a:rPr lang="en-US" altLang="ko-KR" sz="2233" dirty="0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233" dirty="0" err="1">
                  <a:solidFill>
                    <a:srgbClr val="20202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제안</a:t>
              </a:r>
              <a:endParaRPr lang="en-US" altLang="ko-KR" sz="2233" dirty="0">
                <a:solidFill>
                  <a:srgbClr val="202020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8731185" y="4171939"/>
              <a:ext cx="1990754" cy="28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79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제주가</a:t>
              </a:r>
              <a:r>
                <a:rPr lang="en-US" sz="16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담긴</a:t>
              </a:r>
              <a:r>
                <a:rPr lang="en-US" sz="1600" b="1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Light" panose="020B0600000101010101"/>
                </a:rPr>
                <a:t>브랜딩</a:t>
              </a:r>
              <a:endParaRPr lang="en-US" sz="1600" b="1" dirty="0">
                <a:solidFill>
                  <a:srgbClr val="000000"/>
                </a:solidFill>
                <a:latin typeface="나눔스퀘어라운드OTF Bold" panose="020B0600000101010101" pitchFamily="34" charset="-127"/>
                <a:ea typeface="나눔스퀘어라운드OTF Light" panose="020B0600000101010101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873665" y="9415778"/>
            <a:ext cx="12411080" cy="1159337"/>
            <a:chOff x="771530" y="8096415"/>
            <a:chExt cx="12411080" cy="1159337"/>
          </a:xfrm>
        </p:grpSpPr>
        <p:sp>
          <p:nvSpPr>
            <p:cNvPr id="96" name="AutoShape 11"/>
            <p:cNvSpPr/>
            <p:nvPr/>
          </p:nvSpPr>
          <p:spPr>
            <a:xfrm>
              <a:off x="771530" y="8236744"/>
              <a:ext cx="12172950" cy="7144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8740059" y="8096415"/>
              <a:ext cx="4442551" cy="1159337"/>
              <a:chOff x="9392480" y="9131963"/>
              <a:chExt cx="4442551" cy="1159337"/>
            </a:xfrm>
          </p:grpSpPr>
          <p:sp>
            <p:nvSpPr>
              <p:cNvPr id="98" name="Freeform 8"/>
              <p:cNvSpPr/>
              <p:nvPr/>
            </p:nvSpPr>
            <p:spPr>
              <a:xfrm>
                <a:off x="9392480" y="9468302"/>
                <a:ext cx="681674" cy="486657"/>
              </a:xfrm>
              <a:custGeom>
                <a:avLst/>
                <a:gdLst/>
                <a:ahLst/>
                <a:cxnLst/>
                <a:rect l="l" t="t" r="r" b="b"/>
                <a:pathLst>
                  <a:path w="928448" h="483599">
                    <a:moveTo>
                      <a:pt x="0" y="0"/>
                    </a:moveTo>
                    <a:lnTo>
                      <a:pt x="928449" y="0"/>
                    </a:lnTo>
                    <a:lnTo>
                      <a:pt x="928449" y="483599"/>
                    </a:lnTo>
                    <a:lnTo>
                      <a:pt x="0" y="4835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0841"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9" name="Freeform 9"/>
              <p:cNvSpPr/>
              <p:nvPr/>
            </p:nvSpPr>
            <p:spPr>
              <a:xfrm>
                <a:off x="10015543" y="9131963"/>
                <a:ext cx="3819488" cy="1159337"/>
              </a:xfrm>
              <a:custGeom>
                <a:avLst/>
                <a:gdLst/>
                <a:ahLst/>
                <a:cxnLst/>
                <a:rect l="l" t="t" r="r" b="b"/>
                <a:pathLst>
                  <a:path w="4415685" h="1129092">
                    <a:moveTo>
                      <a:pt x="0" y="0"/>
                    </a:moveTo>
                    <a:lnTo>
                      <a:pt x="4415685" y="0"/>
                    </a:lnTo>
                    <a:lnTo>
                      <a:pt x="4415685" y="1129092"/>
                    </a:lnTo>
                    <a:lnTo>
                      <a:pt x="0" y="11290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10"/>
              <p:cNvSpPr txBox="1"/>
              <p:nvPr/>
            </p:nvSpPr>
            <p:spPr>
              <a:xfrm>
                <a:off x="9735342" y="9461706"/>
                <a:ext cx="927613" cy="50215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19"/>
                  </a:lnSpc>
                  <a:spcBef>
                    <a:spcPct val="0"/>
                  </a:spcBef>
                </a:pPr>
                <a:r>
                  <a:rPr lang="en-US" dirty="0">
                    <a:solidFill>
                      <a:srgbClr val="000000"/>
                    </a:solidFill>
                    <a:latin typeface="Dokdo"/>
                  </a:rPr>
                  <a:t>X</a:t>
                </a:r>
              </a:p>
            </p:txBody>
          </p:sp>
        </p:grpSp>
      </p:grpSp>
      <p:sp>
        <p:nvSpPr>
          <p:cNvPr id="101" name="TextBox 58"/>
          <p:cNvSpPr txBox="1"/>
          <p:nvPr/>
        </p:nvSpPr>
        <p:spPr>
          <a:xfrm>
            <a:off x="1064437" y="1845421"/>
            <a:ext cx="781191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5400" dirty="0">
                <a:solidFill>
                  <a:srgbClr val="201F1F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상세 요청사항 및 기획서</a:t>
            </a:r>
            <a:endParaRPr lang="en-US" altLang="ko-KR" sz="5400" dirty="0">
              <a:solidFill>
                <a:srgbClr val="201F1F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480" y="3669690"/>
            <a:ext cx="3985605" cy="4770983"/>
          </a:xfrm>
          <a:prstGeom prst="rect">
            <a:avLst/>
          </a:prstGeom>
        </p:spPr>
      </p:pic>
      <p:grpSp>
        <p:nvGrpSpPr>
          <p:cNvPr id="59" name="Group 8"/>
          <p:cNvGrpSpPr/>
          <p:nvPr/>
        </p:nvGrpSpPr>
        <p:grpSpPr>
          <a:xfrm>
            <a:off x="2254963" y="3009899"/>
            <a:ext cx="2269510" cy="970395"/>
            <a:chOff x="0" y="0"/>
            <a:chExt cx="614125" cy="279699"/>
          </a:xfrm>
        </p:grpSpPr>
        <p:sp>
          <p:nvSpPr>
            <p:cNvPr id="60" name="Freeform 9"/>
            <p:cNvSpPr/>
            <p:nvPr/>
          </p:nvSpPr>
          <p:spPr>
            <a:xfrm>
              <a:off x="0" y="0"/>
              <a:ext cx="614125" cy="279699"/>
            </a:xfrm>
            <a:custGeom>
              <a:avLst/>
              <a:gdLst/>
              <a:ahLst/>
              <a:cxnLst/>
              <a:rect l="l" t="t" r="r" b="b"/>
              <a:pathLst>
                <a:path w="614125" h="279699">
                  <a:moveTo>
                    <a:pt x="614125" y="0"/>
                  </a:moveTo>
                  <a:lnTo>
                    <a:pt x="0" y="0"/>
                  </a:lnTo>
                  <a:lnTo>
                    <a:pt x="101600" y="139849"/>
                  </a:lnTo>
                  <a:lnTo>
                    <a:pt x="0" y="279699"/>
                  </a:lnTo>
                  <a:lnTo>
                    <a:pt x="614125" y="279699"/>
                  </a:lnTo>
                  <a:lnTo>
                    <a:pt x="512525" y="139849"/>
                  </a:lnTo>
                  <a:lnTo>
                    <a:pt x="61412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10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19"/>
                </a:lnSpc>
              </a:pPr>
              <a:endParaRPr sz="135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7FECD5-6945-3C2B-F373-6B83ADFCBA71}"/>
              </a:ext>
            </a:extLst>
          </p:cNvPr>
          <p:cNvGrpSpPr/>
          <p:nvPr/>
        </p:nvGrpSpPr>
        <p:grpSpPr>
          <a:xfrm>
            <a:off x="838200" y="430619"/>
            <a:ext cx="12172950" cy="674281"/>
            <a:chOff x="926685" y="5509102"/>
            <a:chExt cx="12172950" cy="674281"/>
          </a:xfrm>
        </p:grpSpPr>
        <p:sp>
          <p:nvSpPr>
            <p:cNvPr id="4" name="AutoShape 55">
              <a:extLst>
                <a:ext uri="{FF2B5EF4-FFF2-40B4-BE49-F238E27FC236}">
                  <a16:creationId xmlns:a16="http://schemas.microsoft.com/office/drawing/2014/main" id="{B2A97F0D-77F5-4A82-F01F-912937FD5D3D}"/>
                </a:ext>
              </a:extLst>
            </p:cNvPr>
            <p:cNvSpPr/>
            <p:nvPr/>
          </p:nvSpPr>
          <p:spPr>
            <a:xfrm>
              <a:off x="7079671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083077F-01F6-A181-8920-9EC386C17A70}"/>
                </a:ext>
              </a:extLst>
            </p:cNvPr>
            <p:cNvGrpSpPr/>
            <p:nvPr/>
          </p:nvGrpSpPr>
          <p:grpSpPr>
            <a:xfrm>
              <a:off x="4780290" y="5509102"/>
              <a:ext cx="2382510" cy="490574"/>
              <a:chOff x="4345220" y="294903"/>
              <a:chExt cx="1588341" cy="327049"/>
            </a:xfrm>
          </p:grpSpPr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617E0AE5-B9C2-859D-73B6-CB8ABB9DCBB1}"/>
                  </a:ext>
                </a:extLst>
              </p:cNvPr>
              <p:cNvSpPr/>
              <p:nvPr/>
            </p:nvSpPr>
            <p:spPr>
              <a:xfrm>
                <a:off x="4396019" y="294903"/>
                <a:ext cx="1502919" cy="327049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  <a:close/>
                  </a:path>
                </a:pathLst>
              </a:custGeom>
              <a:solidFill>
                <a:srgbClr val="E94C4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F1A29B72-31B9-09C7-7CC3-351017424B4D}"/>
                  </a:ext>
                </a:extLst>
              </p:cNvPr>
              <p:cNvSpPr txBox="1"/>
              <p:nvPr/>
            </p:nvSpPr>
            <p:spPr>
              <a:xfrm>
                <a:off x="4345220" y="335722"/>
                <a:ext cx="1588341" cy="2051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393"/>
                  </a:lnSpc>
                </a:pPr>
                <a:r>
                  <a:rPr 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03. </a:t>
                </a:r>
                <a:r>
                  <a:rPr lang="ko-KR" altLang="en-US" sz="1400" b="1" spc="170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수행절차 및 방법</a:t>
                </a:r>
                <a:endParaRPr lang="en-US" sz="1400" b="1" spc="170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7" name="Group 33">
              <a:extLst>
                <a:ext uri="{FF2B5EF4-FFF2-40B4-BE49-F238E27FC236}">
                  <a16:creationId xmlns:a16="http://schemas.microsoft.com/office/drawing/2014/main" id="{0F3CA732-FBB6-F6D2-BB9C-115FC6ED1F7D}"/>
                </a:ext>
              </a:extLst>
            </p:cNvPr>
            <p:cNvGrpSpPr/>
            <p:nvPr/>
          </p:nvGrpSpPr>
          <p:grpSpPr>
            <a:xfrm>
              <a:off x="9153381" y="5585448"/>
              <a:ext cx="1532502" cy="335273"/>
              <a:chOff x="0" y="-64754"/>
              <a:chExt cx="2761338" cy="485050"/>
            </a:xfrm>
          </p:grpSpPr>
          <p:grpSp>
            <p:nvGrpSpPr>
              <p:cNvPr id="27" name="Group 34">
                <a:extLst>
                  <a:ext uri="{FF2B5EF4-FFF2-40B4-BE49-F238E27FC236}">
                    <a16:creationId xmlns:a16="http://schemas.microsoft.com/office/drawing/2014/main" id="{FA208DBF-58C1-ABCD-2FD4-7C302642197E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61338" cy="485050"/>
                <a:chOff x="0" y="-156768"/>
                <a:chExt cx="6685110" cy="1174290"/>
              </a:xfrm>
            </p:grpSpPr>
            <p:sp>
              <p:nvSpPr>
                <p:cNvPr id="29" name="Freeform 35">
                  <a:extLst>
                    <a:ext uri="{FF2B5EF4-FFF2-40B4-BE49-F238E27FC236}">
                      <a16:creationId xmlns:a16="http://schemas.microsoft.com/office/drawing/2014/main" id="{7804D83D-7AD2-0EE5-76DA-E215E65F5148}"/>
                    </a:ext>
                  </a:extLst>
                </p:cNvPr>
                <p:cNvSpPr/>
                <p:nvPr/>
              </p:nvSpPr>
              <p:spPr>
                <a:xfrm>
                  <a:off x="31748" y="-156768"/>
                  <a:ext cx="665336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0" name="Freeform 36">
                  <a:extLst>
                    <a:ext uri="{FF2B5EF4-FFF2-40B4-BE49-F238E27FC236}">
                      <a16:creationId xmlns:a16="http://schemas.microsoft.com/office/drawing/2014/main" id="{8B745FC9-220F-3336-3DF8-C196CAF3A1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id="{52866835-31C8-6636-43DD-593A9119F1BC}"/>
                  </a:ext>
                </a:extLst>
              </p:cNvPr>
              <p:cNvSpPr txBox="1"/>
              <p:nvPr/>
            </p:nvSpPr>
            <p:spPr>
              <a:xfrm>
                <a:off x="413016" y="69289"/>
                <a:ext cx="1887436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05.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수행</a:t>
                </a: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결과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64EF608-454F-A3CE-1144-877D41FC2B9C}"/>
                </a:ext>
              </a:extLst>
            </p:cNvPr>
            <p:cNvGrpSpPr/>
            <p:nvPr/>
          </p:nvGrpSpPr>
          <p:grpSpPr>
            <a:xfrm>
              <a:off x="10935975" y="5585448"/>
              <a:ext cx="1515279" cy="335273"/>
              <a:chOff x="0" y="-64754"/>
              <a:chExt cx="2730305" cy="485050"/>
            </a:xfrm>
          </p:grpSpPr>
          <p:grpSp>
            <p:nvGrpSpPr>
              <p:cNvPr id="23" name="Group 39">
                <a:extLst>
                  <a:ext uri="{FF2B5EF4-FFF2-40B4-BE49-F238E27FC236}">
                    <a16:creationId xmlns:a16="http://schemas.microsoft.com/office/drawing/2014/main" id="{E09D6115-3757-FE2C-D48D-EF4C5F20B8C9}"/>
                  </a:ext>
                </a:extLst>
              </p:cNvPr>
              <p:cNvGrpSpPr/>
              <p:nvPr/>
            </p:nvGrpSpPr>
            <p:grpSpPr>
              <a:xfrm>
                <a:off x="0" y="-64754"/>
                <a:ext cx="2730305" cy="485050"/>
                <a:chOff x="0" y="-156768"/>
                <a:chExt cx="6609980" cy="1174290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1B68B2A7-06B6-1FFB-126D-6A2B3704298A}"/>
                    </a:ext>
                  </a:extLst>
                </p:cNvPr>
                <p:cNvSpPr/>
                <p:nvPr/>
              </p:nvSpPr>
              <p:spPr>
                <a:xfrm>
                  <a:off x="31744" y="-156768"/>
                  <a:ext cx="6578232" cy="1142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6479" h="954022">
                      <a:moveTo>
                        <a:pt x="6453770" y="954022"/>
                      </a:moveTo>
                      <a:lnTo>
                        <a:pt x="92710" y="954022"/>
                      </a:lnTo>
                      <a:cubicBezTo>
                        <a:pt x="41910" y="954022"/>
                        <a:pt x="0" y="912112"/>
                        <a:pt x="0" y="861312"/>
                      </a:cubicBezTo>
                      <a:lnTo>
                        <a:pt x="0" y="92710"/>
                      </a:lnTo>
                      <a:cubicBezTo>
                        <a:pt x="0" y="41910"/>
                        <a:pt x="41910" y="0"/>
                        <a:pt x="92710" y="0"/>
                      </a:cubicBezTo>
                      <a:lnTo>
                        <a:pt x="6452500" y="0"/>
                      </a:lnTo>
                      <a:cubicBezTo>
                        <a:pt x="6503300" y="0"/>
                        <a:pt x="6545210" y="41910"/>
                        <a:pt x="6545210" y="92710"/>
                      </a:cubicBezTo>
                      <a:lnTo>
                        <a:pt x="6545210" y="860042"/>
                      </a:lnTo>
                      <a:cubicBezTo>
                        <a:pt x="6546479" y="912112"/>
                        <a:pt x="6504570" y="954022"/>
                        <a:pt x="6453770" y="954022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971CA06-79C9-39D3-45E2-547ED87791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609980" cy="1017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980" h="1017522">
                      <a:moveTo>
                        <a:pt x="6485520" y="59690"/>
                      </a:moveTo>
                      <a:cubicBezTo>
                        <a:pt x="6521079" y="59690"/>
                        <a:pt x="6550290" y="88900"/>
                        <a:pt x="6550290" y="124460"/>
                      </a:cubicBezTo>
                      <a:lnTo>
                        <a:pt x="6550290" y="893062"/>
                      </a:lnTo>
                      <a:cubicBezTo>
                        <a:pt x="6550290" y="928622"/>
                        <a:pt x="6521079" y="957832"/>
                        <a:pt x="6485520" y="957832"/>
                      </a:cubicBezTo>
                      <a:lnTo>
                        <a:pt x="124460" y="957832"/>
                      </a:lnTo>
                      <a:cubicBezTo>
                        <a:pt x="88900" y="957832"/>
                        <a:pt x="59690" y="928622"/>
                        <a:pt x="59690" y="893062"/>
                      </a:cubicBezTo>
                      <a:lnTo>
                        <a:pt x="59690" y="124460"/>
                      </a:lnTo>
                      <a:cubicBezTo>
                        <a:pt x="59690" y="88900"/>
                        <a:pt x="88900" y="59690"/>
                        <a:pt x="124460" y="59690"/>
                      </a:cubicBezTo>
                      <a:lnTo>
                        <a:pt x="6485520" y="59690"/>
                      </a:lnTo>
                      <a:moveTo>
                        <a:pt x="6485520" y="0"/>
                      </a:moveTo>
                      <a:lnTo>
                        <a:pt x="124460" y="0"/>
                      </a:lnTo>
                      <a:cubicBezTo>
                        <a:pt x="55880" y="0"/>
                        <a:pt x="0" y="55880"/>
                        <a:pt x="0" y="124460"/>
                      </a:cubicBezTo>
                      <a:lnTo>
                        <a:pt x="0" y="893062"/>
                      </a:lnTo>
                      <a:cubicBezTo>
                        <a:pt x="0" y="961642"/>
                        <a:pt x="55880" y="1017522"/>
                        <a:pt x="124460" y="1017522"/>
                      </a:cubicBezTo>
                      <a:lnTo>
                        <a:pt x="6485520" y="1017522"/>
                      </a:lnTo>
                      <a:cubicBezTo>
                        <a:pt x="6554100" y="1017522"/>
                        <a:pt x="6609980" y="961642"/>
                        <a:pt x="6609980" y="893062"/>
                      </a:cubicBezTo>
                      <a:lnTo>
                        <a:pt x="6609980" y="124460"/>
                      </a:lnTo>
                      <a:cubicBezTo>
                        <a:pt x="6609980" y="55880"/>
                        <a:pt x="6554100" y="0"/>
                        <a:pt x="6485520" y="0"/>
                      </a:cubicBezTo>
                      <a:close/>
                    </a:path>
                  </a:pathLst>
                </a:custGeom>
                <a:solidFill>
                  <a:srgbClr val="F6F6F6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AF8D40B4-E71E-127B-AE25-CD77AA93F2E3}"/>
                  </a:ext>
                </a:extLst>
              </p:cNvPr>
              <p:cNvSpPr txBox="1"/>
              <p:nvPr/>
            </p:nvSpPr>
            <p:spPr>
              <a:xfrm>
                <a:off x="413015" y="69289"/>
                <a:ext cx="1887438" cy="2226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06. </a:t>
                </a:r>
                <a:r>
                  <a:rPr lang="en-US" sz="839" spc="83" dirty="0" err="1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보완사항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id="{7CFF3A6A-0054-636D-5EFC-5A49B8A1662E}"/>
                </a:ext>
              </a:extLst>
            </p:cNvPr>
            <p:cNvSpPr/>
            <p:nvPr/>
          </p:nvSpPr>
          <p:spPr>
            <a:xfrm>
              <a:off x="8906583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id="{83AF2695-A99D-7A47-5914-94FDF9D501EC}"/>
                </a:ext>
              </a:extLst>
            </p:cNvPr>
            <p:cNvSpPr/>
            <p:nvPr/>
          </p:nvSpPr>
          <p:spPr>
            <a:xfrm>
              <a:off x="10689179" y="5739540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D1B5C50D-E2F5-006D-BD3F-A656E9A87283}"/>
                </a:ext>
              </a:extLst>
            </p:cNvPr>
            <p:cNvSpPr/>
            <p:nvPr/>
          </p:nvSpPr>
          <p:spPr>
            <a:xfrm>
              <a:off x="926685" y="6176238"/>
              <a:ext cx="12172950" cy="7145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2" name="Group 28">
              <a:extLst>
                <a:ext uri="{FF2B5EF4-FFF2-40B4-BE49-F238E27FC236}">
                  <a16:creationId xmlns:a16="http://schemas.microsoft.com/office/drawing/2014/main" id="{37FC3F63-D419-1C43-931B-7182B13FB10B}"/>
                </a:ext>
              </a:extLst>
            </p:cNvPr>
            <p:cNvGrpSpPr/>
            <p:nvPr/>
          </p:nvGrpSpPr>
          <p:grpSpPr>
            <a:xfrm>
              <a:off x="7358546" y="5587566"/>
              <a:ext cx="1533674" cy="333652"/>
              <a:chOff x="-4608730" y="-75091"/>
              <a:chExt cx="2763450" cy="482705"/>
            </a:xfrm>
          </p:grpSpPr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id="{5760AF8A-9F64-34D0-94AD-88C2E24AED58}"/>
                  </a:ext>
                </a:extLst>
              </p:cNvPr>
              <p:cNvSpPr/>
              <p:nvPr/>
            </p:nvSpPr>
            <p:spPr>
              <a:xfrm>
                <a:off x="-4608730" y="-75091"/>
                <a:ext cx="2763450" cy="482705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32">
                <a:extLst>
                  <a:ext uri="{FF2B5EF4-FFF2-40B4-BE49-F238E27FC236}">
                    <a16:creationId xmlns:a16="http://schemas.microsoft.com/office/drawing/2014/main" id="{F7FA3A38-3D9E-3FC9-82C1-A1FDE300B750}"/>
                  </a:ext>
                </a:extLst>
              </p:cNvPr>
              <p:cNvSpPr txBox="1"/>
              <p:nvPr/>
            </p:nvSpPr>
            <p:spPr>
              <a:xfrm>
                <a:off x="-4538907" y="68234"/>
                <a:ext cx="1975359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 04.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데이터 분석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grpSp>
          <p:nvGrpSpPr>
            <p:cNvPr id="13" name="Group 43">
              <a:extLst>
                <a:ext uri="{FF2B5EF4-FFF2-40B4-BE49-F238E27FC236}">
                  <a16:creationId xmlns:a16="http://schemas.microsoft.com/office/drawing/2014/main" id="{6748394E-0C06-C722-14D6-0FADEA1632F9}"/>
                </a:ext>
              </a:extLst>
            </p:cNvPr>
            <p:cNvGrpSpPr/>
            <p:nvPr/>
          </p:nvGrpSpPr>
          <p:grpSpPr>
            <a:xfrm>
              <a:off x="1272220" y="5587564"/>
              <a:ext cx="1508001" cy="333653"/>
              <a:chOff x="-4568336" y="-61692"/>
              <a:chExt cx="2717189" cy="482707"/>
            </a:xfrm>
          </p:grpSpPr>
          <p:sp>
            <p:nvSpPr>
              <p:cNvPr id="19" name="Freeform 45">
                <a:extLst>
                  <a:ext uri="{FF2B5EF4-FFF2-40B4-BE49-F238E27FC236}">
                    <a16:creationId xmlns:a16="http://schemas.microsoft.com/office/drawing/2014/main" id="{E16D9905-5159-246F-5338-413749F18B42}"/>
                  </a:ext>
                </a:extLst>
              </p:cNvPr>
              <p:cNvSpPr/>
              <p:nvPr/>
            </p:nvSpPr>
            <p:spPr>
              <a:xfrm>
                <a:off x="-4568336" y="-61692"/>
                <a:ext cx="2717189" cy="48270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47">
                <a:extLst>
                  <a:ext uri="{FF2B5EF4-FFF2-40B4-BE49-F238E27FC236}">
                    <a16:creationId xmlns:a16="http://schemas.microsoft.com/office/drawing/2014/main" id="{8598CB98-392F-97E1-6517-55EC5F4422AD}"/>
                  </a:ext>
                </a:extLst>
              </p:cNvPr>
              <p:cNvSpPr txBox="1"/>
              <p:nvPr/>
            </p:nvSpPr>
            <p:spPr>
              <a:xfrm>
                <a:off x="-4338235" y="99764"/>
                <a:ext cx="2084821" cy="22263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01.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개요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14" name="AutoShape 53">
              <a:extLst>
                <a:ext uri="{FF2B5EF4-FFF2-40B4-BE49-F238E27FC236}">
                  <a16:creationId xmlns:a16="http://schemas.microsoft.com/office/drawing/2014/main" id="{9F1DEFC1-1118-8225-E91C-C70FE8B2CF6D}"/>
                </a:ext>
              </a:extLst>
            </p:cNvPr>
            <p:cNvSpPr/>
            <p:nvPr/>
          </p:nvSpPr>
          <p:spPr>
            <a:xfrm>
              <a:off x="4648200" y="5739540"/>
              <a:ext cx="225617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54">
              <a:extLst>
                <a:ext uri="{FF2B5EF4-FFF2-40B4-BE49-F238E27FC236}">
                  <a16:creationId xmlns:a16="http://schemas.microsoft.com/office/drawing/2014/main" id="{093742EA-D89D-F9E1-94BA-158AF7F02426}"/>
                </a:ext>
              </a:extLst>
            </p:cNvPr>
            <p:cNvSpPr/>
            <p:nvPr/>
          </p:nvSpPr>
          <p:spPr>
            <a:xfrm>
              <a:off x="2781317" y="5774115"/>
              <a:ext cx="243503" cy="0"/>
            </a:xfrm>
            <a:prstGeom prst="line">
              <a:avLst/>
            </a:prstGeom>
            <a:ln w="38100" cap="flat">
              <a:solidFill>
                <a:srgbClr val="0F0E0C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1102B3-9B6F-95E6-7306-313CFE8CD296}"/>
                </a:ext>
              </a:extLst>
            </p:cNvPr>
            <p:cNvGrpSpPr/>
            <p:nvPr/>
          </p:nvGrpSpPr>
          <p:grpSpPr>
            <a:xfrm>
              <a:off x="3048000" y="5587723"/>
              <a:ext cx="1551312" cy="333651"/>
              <a:chOff x="5535288" y="5587723"/>
              <a:chExt cx="1551312" cy="333651"/>
            </a:xfrm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4214FB95-178A-BF79-D634-1792FF202062}"/>
                  </a:ext>
                </a:extLst>
              </p:cNvPr>
              <p:cNvSpPr/>
              <p:nvPr/>
            </p:nvSpPr>
            <p:spPr>
              <a:xfrm>
                <a:off x="5535288" y="5587723"/>
                <a:ext cx="1551312" cy="333651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TextBox 52">
                <a:extLst>
                  <a:ext uri="{FF2B5EF4-FFF2-40B4-BE49-F238E27FC236}">
                    <a16:creationId xmlns:a16="http://schemas.microsoft.com/office/drawing/2014/main" id="{B3FBAC34-F6F6-0B88-962F-18C4B83BF073}"/>
                  </a:ext>
                </a:extLst>
              </p:cNvPr>
              <p:cNvSpPr txBox="1"/>
              <p:nvPr/>
            </p:nvSpPr>
            <p:spPr>
              <a:xfrm>
                <a:off x="5662686" y="5695074"/>
                <a:ext cx="1268996" cy="1538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175"/>
                  </a:lnSpc>
                </a:pPr>
                <a:r>
                  <a:rPr 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02. </a:t>
                </a:r>
                <a:r>
                  <a:rPr lang="ko-KR" altLang="en-US" sz="839" spc="83" dirty="0">
                    <a:solidFill>
                      <a:srgbClr val="000000"/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팀 구성 및 역할</a:t>
                </a:r>
                <a:endParaRPr lang="en-US" sz="839" spc="83" dirty="0">
                  <a:solidFill>
                    <a:srgbClr val="000000"/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5803</Words>
  <Application>Microsoft Office PowerPoint</Application>
  <PresentationFormat>사용자 지정</PresentationFormat>
  <Paragraphs>888</Paragraphs>
  <Slides>48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Calibri</vt:lpstr>
      <vt:lpstr>나눔스퀘어라운드OTF Light</vt:lpstr>
      <vt:lpstr>Dokdo</vt:lpstr>
      <vt:lpstr>나눔스퀘어라운드OTF ExtraBold</vt:lpstr>
      <vt:lpstr>나눔스퀘어라운드OTF Bold</vt:lpstr>
      <vt:lpstr>Arial</vt:lpstr>
      <vt:lpstr>Source Han Sans KR</vt:lpstr>
      <vt:lpstr>Brittany Bold</vt:lpstr>
      <vt:lpstr>AppleSDGothicNeo-Regular</vt:lpstr>
      <vt:lpstr>Source Han Sans KR Bold</vt:lpstr>
      <vt:lpstr>Bebas Neue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dc:creator>NT550</dc:creator>
  <cp:lastModifiedBy>Kwon Young jae</cp:lastModifiedBy>
  <cp:revision>73</cp:revision>
  <dcterms:created xsi:type="dcterms:W3CDTF">2006-08-16T00:00:00Z</dcterms:created>
  <dcterms:modified xsi:type="dcterms:W3CDTF">2023-09-06T18:07:43Z</dcterms:modified>
  <dc:identifier>DAFtLTDcXHE</dc:identifier>
</cp:coreProperties>
</file>